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970" r:id="rId6"/>
    <p:sldId id="979" r:id="rId7"/>
    <p:sldId id="978" r:id="rId8"/>
    <p:sldId id="971" r:id="rId9"/>
    <p:sldId id="972" r:id="rId10"/>
    <p:sldId id="975" r:id="rId11"/>
    <p:sldId id="974" r:id="rId12"/>
    <p:sldId id="976" r:id="rId13"/>
    <p:sldId id="977" r:id="rId14"/>
    <p:sldId id="704" r:id="rId1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CC"/>
    <a:srgbClr val="72AF2F"/>
    <a:srgbClr val="C1E442"/>
    <a:srgbClr val="FFFF99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73" autoAdjust="0"/>
    <p:restoredTop sz="92197" autoAdjust="0"/>
  </p:normalViewPr>
  <p:slideViewPr>
    <p:cSldViewPr snapToGrid="0">
      <p:cViewPr varScale="1">
        <p:scale>
          <a:sx n="116" d="100"/>
          <a:sy n="116" d="100"/>
        </p:scale>
        <p:origin x="78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5A358B33-C8BA-4C75-A1E0-39C6F5CE7F69}"/>
    <pc:docChg chg="modSld">
      <pc:chgData name="Thomas Tovinger" userId="d52090d9-82c6-45ae-b052-95c46e96cc30" providerId="ADAL" clId="{5A358B33-C8BA-4C75-A1E0-39C6F5CE7F69}" dt="2021-06-09T16:16:38.763" v="16" actId="20577"/>
      <pc:docMkLst>
        <pc:docMk/>
      </pc:docMkLst>
      <pc:sldChg chg="modSp mod">
        <pc:chgData name="Thomas Tovinger" userId="d52090d9-82c6-45ae-b052-95c46e96cc30" providerId="ADAL" clId="{5A358B33-C8BA-4C75-A1E0-39C6F5CE7F69}" dt="2021-06-09T16:15:52.273" v="14" actId="20577"/>
        <pc:sldMkLst>
          <pc:docMk/>
          <pc:sldMk cId="428086271" sldId="627"/>
        </pc:sldMkLst>
        <pc:graphicFrameChg chg="modGraphic">
          <ac:chgData name="Thomas Tovinger" userId="d52090d9-82c6-45ae-b052-95c46e96cc30" providerId="ADAL" clId="{5A358B33-C8BA-4C75-A1E0-39C6F5CE7F69}" dt="2021-06-09T16:15:52.273" v="14" actId="20577"/>
          <ac:graphicFrameMkLst>
            <pc:docMk/>
            <pc:sldMk cId="428086271" sldId="627"/>
            <ac:graphicFrameMk id="4" creationId="{00000000-0000-0000-0000-000000000000}"/>
          </ac:graphicFrameMkLst>
        </pc:graphicFrameChg>
      </pc:sldChg>
      <pc:sldChg chg="modSp mod">
        <pc:chgData name="Thomas Tovinger" userId="d52090d9-82c6-45ae-b052-95c46e96cc30" providerId="ADAL" clId="{5A358B33-C8BA-4C75-A1E0-39C6F5CE7F69}" dt="2021-06-09T16:16:10.073" v="15" actId="20577"/>
        <pc:sldMkLst>
          <pc:docMk/>
          <pc:sldMk cId="2040769281" sldId="865"/>
        </pc:sldMkLst>
        <pc:graphicFrameChg chg="modGraphic">
          <ac:chgData name="Thomas Tovinger" userId="d52090d9-82c6-45ae-b052-95c46e96cc30" providerId="ADAL" clId="{5A358B33-C8BA-4C75-A1E0-39C6F5CE7F69}" dt="2021-06-09T16:16:10.073" v="15" actId="20577"/>
          <ac:graphicFrameMkLst>
            <pc:docMk/>
            <pc:sldMk cId="2040769281" sldId="865"/>
            <ac:graphicFrameMk id="7" creationId="{00000000-0000-0000-0000-000000000000}"/>
          </ac:graphicFrameMkLst>
        </pc:graphicFrameChg>
      </pc:sldChg>
      <pc:sldChg chg="modSp mod">
        <pc:chgData name="Thomas Tovinger" userId="d52090d9-82c6-45ae-b052-95c46e96cc30" providerId="ADAL" clId="{5A358B33-C8BA-4C75-A1E0-39C6F5CE7F69}" dt="2021-06-09T16:16:38.763" v="16" actId="20577"/>
        <pc:sldMkLst>
          <pc:docMk/>
          <pc:sldMk cId="1510655990" sldId="938"/>
        </pc:sldMkLst>
        <pc:graphicFrameChg chg="modGraphic">
          <ac:chgData name="Thomas Tovinger" userId="d52090d9-82c6-45ae-b052-95c46e96cc30" providerId="ADAL" clId="{5A358B33-C8BA-4C75-A1E0-39C6F5CE7F69}" dt="2021-06-09T16:16:38.763" v="16" actId="20577"/>
          <ac:graphicFrameMkLst>
            <pc:docMk/>
            <pc:sldMk cId="1510655990" sldId="938"/>
            <ac:graphicFrameMk id="7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24487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S5-214077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Discussion on 5G exposure,</a:t>
            </a:r>
            <a:r>
              <a:rPr lang="en-GB" sz="1100" b="1" spc="300" baseline="0" dirty="0" smtClean="0">
                <a:ea typeface="+mn-ea"/>
                <a:cs typeface="Arial" panose="020B0604020202020204" pitchFamily="34" charset="0"/>
              </a:rPr>
              <a:t> SA5#138e, 23-31 August 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2021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2021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‹N°›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  <p:sldLayoutId id="214748394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 smtClean="0"/>
              <a:t>Discussion paper on 5G exposure</a:t>
            </a:r>
            <a: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fr-FR" sz="2400" dirty="0" smtClean="0">
                <a:latin typeface="Arial" charset="0"/>
              </a:rPr>
              <a:t>Orange, Ericsson, </a:t>
            </a:r>
            <a:r>
              <a:rPr lang="fr-FR" sz="2400" dirty="0" err="1" smtClean="0">
                <a:latin typeface="Arial" charset="0"/>
              </a:rPr>
              <a:t>Huawei</a:t>
            </a:r>
            <a:r>
              <a:rPr lang="fr-FR" sz="2400" dirty="0" smtClean="0">
                <a:latin typeface="Arial" charset="0"/>
              </a:rPr>
              <a:t>, AT&amp;T, </a:t>
            </a:r>
            <a:r>
              <a:rPr lang="fr-FR" sz="2400" dirty="0" err="1" smtClean="0">
                <a:latin typeface="Arial" charset="0"/>
              </a:rPr>
              <a:t>Telefonica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 smtClean="0"/>
              <a:t>Operation</a:t>
            </a:r>
            <a:r>
              <a:rPr lang="fr-FR" sz="3200" dirty="0" smtClean="0"/>
              <a:t> phase:</a:t>
            </a:r>
            <a:br>
              <a:rPr lang="fr-FR" sz="3200" dirty="0" smtClean="0"/>
            </a:br>
            <a:r>
              <a:rPr lang="fr-FR" sz="3200" dirty="0" err="1"/>
              <a:t>f</a:t>
            </a:r>
            <a:r>
              <a:rPr lang="fr-FR" sz="3200" dirty="0" err="1" smtClean="0"/>
              <a:t>rom</a:t>
            </a:r>
            <a:r>
              <a:rPr lang="fr-FR" sz="3200" dirty="0" smtClean="0"/>
              <a:t> Resource-</a:t>
            </a:r>
            <a:r>
              <a:rPr lang="fr-FR" sz="3200" dirty="0" err="1" smtClean="0"/>
              <a:t>level</a:t>
            </a:r>
            <a:r>
              <a:rPr lang="fr-FR" sz="3200" dirty="0" smtClean="0"/>
              <a:t> </a:t>
            </a:r>
            <a:r>
              <a:rPr lang="fr-FR" sz="3200" dirty="0" err="1" smtClean="0"/>
              <a:t>alarms</a:t>
            </a:r>
            <a:r>
              <a:rPr lang="fr-FR" sz="3200" dirty="0" smtClean="0"/>
              <a:t> to Product-</a:t>
            </a:r>
            <a:r>
              <a:rPr lang="fr-FR" sz="3200" dirty="0" err="1" smtClean="0"/>
              <a:t>level</a:t>
            </a:r>
            <a:r>
              <a:rPr lang="fr-FR" sz="3200" dirty="0" smtClean="0"/>
              <a:t> </a:t>
            </a:r>
            <a:r>
              <a:rPr lang="fr-FR" sz="3200" dirty="0" err="1" smtClean="0"/>
              <a:t>alarms</a:t>
            </a:r>
            <a:endParaRPr lang="fr-FR" sz="3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4813300" y="5511800"/>
            <a:ext cx="2400300" cy="596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Resource-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level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2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alarms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rapèze 4"/>
          <p:cNvSpPr/>
          <p:nvPr/>
        </p:nvSpPr>
        <p:spPr bwMode="auto">
          <a:xfrm>
            <a:off x="5067300" y="4597400"/>
            <a:ext cx="1885950" cy="520700"/>
          </a:xfrm>
          <a:prstGeom prst="trapezoi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Correlation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fr-FR" sz="1200" dirty="0" err="1">
                <a:latin typeface="Arial" charset="0"/>
              </a:rPr>
              <a:t>f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iltering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enrichment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etc.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4991100" y="3606800"/>
            <a:ext cx="2028825" cy="596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Service-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level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2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alarms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rapèze 6"/>
          <p:cNvSpPr/>
          <p:nvPr/>
        </p:nvSpPr>
        <p:spPr bwMode="auto">
          <a:xfrm>
            <a:off x="5257800" y="2628900"/>
            <a:ext cx="1504950" cy="584200"/>
          </a:xfrm>
          <a:prstGeom prst="trapezoi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Correlation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filtering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enrichment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etc.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257800" y="1663700"/>
            <a:ext cx="1504950" cy="596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Product-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level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fr-FR" sz="12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alarms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Connecteur droit avec flèche 9"/>
          <p:cNvCxnSpPr>
            <a:stCxn id="4" idx="0"/>
            <a:endCxn id="5" idx="2"/>
          </p:cNvCxnSpPr>
          <p:nvPr/>
        </p:nvCxnSpPr>
        <p:spPr bwMode="auto">
          <a:xfrm flipH="1" flipV="1">
            <a:off x="6010275" y="5118100"/>
            <a:ext cx="3175" cy="3937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Connecteur droit avec flèche 11"/>
          <p:cNvCxnSpPr>
            <a:stCxn id="5" idx="0"/>
            <a:endCxn id="6" idx="2"/>
          </p:cNvCxnSpPr>
          <p:nvPr/>
        </p:nvCxnSpPr>
        <p:spPr bwMode="auto">
          <a:xfrm flipH="1" flipV="1">
            <a:off x="6005513" y="4203700"/>
            <a:ext cx="4762" cy="3937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Connecteur droit avec flèche 13"/>
          <p:cNvCxnSpPr>
            <a:stCxn id="6" idx="0"/>
            <a:endCxn id="7" idx="2"/>
          </p:cNvCxnSpPr>
          <p:nvPr/>
        </p:nvCxnSpPr>
        <p:spPr bwMode="auto">
          <a:xfrm flipV="1">
            <a:off x="6005513" y="3213100"/>
            <a:ext cx="4762" cy="3937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Connecteur droit avec flèche 15"/>
          <p:cNvCxnSpPr>
            <a:stCxn id="7" idx="0"/>
            <a:endCxn id="8" idx="2"/>
          </p:cNvCxnSpPr>
          <p:nvPr/>
        </p:nvCxnSpPr>
        <p:spPr bwMode="auto">
          <a:xfrm flipV="1">
            <a:off x="6010275" y="2260600"/>
            <a:ext cx="0" cy="3683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Rectangle à coins arrondis 17"/>
          <p:cNvSpPr/>
          <p:nvPr/>
        </p:nvSpPr>
        <p:spPr bwMode="auto">
          <a:xfrm>
            <a:off x="2028825" y="1511300"/>
            <a:ext cx="1819275" cy="596899"/>
          </a:xfrm>
          <a:prstGeom prst="wedgeRoundRectCallout">
            <a:avLst>
              <a:gd name="adj1" fmla="val 127334"/>
              <a:gd name="adj2" fmla="val 25584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fr-FR" sz="1200" dirty="0" err="1"/>
              <a:t>Possibly</a:t>
            </a:r>
            <a:r>
              <a:rPr lang="fr-FR" sz="1200" dirty="0"/>
              <a:t> </a:t>
            </a:r>
            <a:r>
              <a:rPr lang="fr-FR" sz="1200" dirty="0" err="1"/>
              <a:t>exposed</a:t>
            </a:r>
            <a:r>
              <a:rPr lang="fr-FR" sz="1200" dirty="0"/>
              <a:t> to </a:t>
            </a:r>
            <a:r>
              <a:rPr lang="fr-FR" sz="1200" dirty="0" smtClean="0"/>
              <a:t>NSC (</a:t>
            </a:r>
            <a:r>
              <a:rPr lang="fr-FR" sz="1200" dirty="0" err="1" smtClean="0"/>
              <a:t>depending</a:t>
            </a:r>
            <a:r>
              <a:rPr lang="fr-FR" sz="1200" dirty="0" smtClean="0"/>
              <a:t> on Product </a:t>
            </a:r>
            <a:r>
              <a:rPr lang="fr-FR" sz="1200" dirty="0" err="1" smtClean="0"/>
              <a:t>Specification</a:t>
            </a:r>
            <a:r>
              <a:rPr lang="fr-FR" sz="1200" dirty="0" smtClean="0"/>
              <a:t>)</a:t>
            </a:r>
            <a:endParaRPr lang="fr-FR" sz="1200" dirty="0"/>
          </a:p>
        </p:txBody>
      </p:sp>
      <p:sp>
        <p:nvSpPr>
          <p:cNvPr id="19" name="Rectangle à coins arrondis 18"/>
          <p:cNvSpPr/>
          <p:nvPr/>
        </p:nvSpPr>
        <p:spPr bwMode="auto">
          <a:xfrm>
            <a:off x="8039100" y="3521075"/>
            <a:ext cx="1819275" cy="596899"/>
          </a:xfrm>
          <a:prstGeom prst="wedgeRoundRectCallout">
            <a:avLst>
              <a:gd name="adj1" fmla="val -104604"/>
              <a:gd name="adj2" fmla="val 1648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fr-FR" sz="1200" dirty="0" smtClean="0"/>
              <a:t>Not </a:t>
            </a:r>
            <a:r>
              <a:rPr lang="fr-FR" sz="1200" dirty="0" err="1" smtClean="0"/>
              <a:t>exposed</a:t>
            </a:r>
            <a:r>
              <a:rPr lang="fr-FR" sz="1200" dirty="0" smtClean="0"/>
              <a:t> </a:t>
            </a:r>
            <a:r>
              <a:rPr lang="fr-FR" sz="1200" dirty="0"/>
              <a:t>to </a:t>
            </a:r>
            <a:r>
              <a:rPr lang="fr-FR" sz="1200" dirty="0" smtClean="0"/>
              <a:t>NSC</a:t>
            </a:r>
            <a:endParaRPr lang="fr-FR" sz="1200" dirty="0"/>
          </a:p>
        </p:txBody>
      </p:sp>
      <p:sp>
        <p:nvSpPr>
          <p:cNvPr id="20" name="Rectangle à coins arrondis 19"/>
          <p:cNvSpPr/>
          <p:nvPr/>
        </p:nvSpPr>
        <p:spPr bwMode="auto">
          <a:xfrm>
            <a:off x="8039100" y="5451475"/>
            <a:ext cx="1819275" cy="596899"/>
          </a:xfrm>
          <a:prstGeom prst="wedgeRoundRectCallout">
            <a:avLst>
              <a:gd name="adj1" fmla="val -94656"/>
              <a:gd name="adj2" fmla="val 3244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fr-FR" sz="1200" dirty="0" smtClean="0"/>
              <a:t>Not </a:t>
            </a:r>
            <a:r>
              <a:rPr lang="fr-FR" sz="1200" dirty="0" err="1" smtClean="0"/>
              <a:t>exposed</a:t>
            </a:r>
            <a:r>
              <a:rPr lang="fr-FR" sz="1200" dirty="0" smtClean="0"/>
              <a:t> </a:t>
            </a:r>
            <a:r>
              <a:rPr lang="fr-FR" sz="1200" dirty="0"/>
              <a:t>to </a:t>
            </a:r>
            <a:r>
              <a:rPr lang="fr-FR" sz="1200" dirty="0" smtClean="0"/>
              <a:t>NSC</a:t>
            </a:r>
            <a:endParaRPr lang="fr-FR" sz="1200" dirty="0"/>
          </a:p>
        </p:txBody>
      </p:sp>
      <p:cxnSp>
        <p:nvCxnSpPr>
          <p:cNvPr id="44" name="Connecteur droit 43"/>
          <p:cNvCxnSpPr/>
          <p:nvPr/>
        </p:nvCxnSpPr>
        <p:spPr bwMode="auto">
          <a:xfrm flipV="1">
            <a:off x="1524000" y="2409825"/>
            <a:ext cx="8743950" cy="285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ZoneTexte 44"/>
          <p:cNvSpPr txBox="1"/>
          <p:nvPr/>
        </p:nvSpPr>
        <p:spPr>
          <a:xfrm>
            <a:off x="8877300" y="2032000"/>
            <a:ext cx="51648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BSS</a:t>
            </a:r>
            <a:endParaRPr lang="fr-FR" dirty="0"/>
          </a:p>
        </p:txBody>
      </p:sp>
      <p:sp>
        <p:nvSpPr>
          <p:cNvPr id="46" name="ZoneTexte 45"/>
          <p:cNvSpPr txBox="1"/>
          <p:nvPr/>
        </p:nvSpPr>
        <p:spPr>
          <a:xfrm>
            <a:off x="8877300" y="2508250"/>
            <a:ext cx="53572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OSS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998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smtClean="0"/>
              <a:t>SA5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having</a:t>
            </a:r>
            <a:r>
              <a:rPr lang="fr-FR" sz="2400" dirty="0" smtClean="0"/>
              <a:t> </a:t>
            </a:r>
            <a:r>
              <a:rPr lang="fr-FR" sz="2400" dirty="0" err="1" smtClean="0"/>
              <a:t>lengthy</a:t>
            </a:r>
            <a:r>
              <a:rPr lang="fr-FR" sz="2400" dirty="0" smtClean="0"/>
              <a:t> discussions on 5G network / network slice / service / management service (</a:t>
            </a:r>
            <a:r>
              <a:rPr lang="fr-FR" sz="2400" dirty="0" err="1" smtClean="0"/>
              <a:t>MnS</a:t>
            </a:r>
            <a:r>
              <a:rPr lang="fr-FR" sz="2400" dirty="0" smtClean="0"/>
              <a:t>) </a:t>
            </a:r>
            <a:r>
              <a:rPr lang="fr-FR" sz="2400" dirty="0" err="1" smtClean="0"/>
              <a:t>exposure</a:t>
            </a:r>
            <a:endParaRPr lang="fr-FR" sz="2400" dirty="0" smtClean="0"/>
          </a:p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smtClean="0"/>
              <a:t>There </a:t>
            </a:r>
            <a:r>
              <a:rPr lang="fr-FR" sz="2400" dirty="0" err="1" smtClean="0"/>
              <a:t>is</a:t>
            </a:r>
            <a:r>
              <a:rPr lang="fr-FR" sz="2400" dirty="0" smtClean="0"/>
              <a:t> a </a:t>
            </a:r>
            <a:r>
              <a:rPr lang="fr-FR" sz="2400" dirty="0" err="1" smtClean="0"/>
              <a:t>lack</a:t>
            </a:r>
            <a:r>
              <a:rPr lang="fr-FR" sz="2400" dirty="0" smtClean="0"/>
              <a:t> of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</a:t>
            </a:r>
            <a:r>
              <a:rPr lang="fr-FR" sz="2400" dirty="0" err="1" smtClean="0"/>
              <a:t>understanding</a:t>
            </a:r>
            <a:r>
              <a:rPr lang="fr-FR" sz="2400" dirty="0" smtClean="0"/>
              <a:t> of </a:t>
            </a:r>
            <a:r>
              <a:rPr lang="fr-FR" sz="2400" dirty="0" err="1" smtClean="0"/>
              <a:t>some</a:t>
            </a:r>
            <a:r>
              <a:rPr lang="fr-FR" sz="2400" dirty="0" smtClean="0"/>
              <a:t> concepts and </a:t>
            </a:r>
            <a:r>
              <a:rPr lang="fr-FR" sz="2400" dirty="0" err="1" smtClean="0"/>
              <a:t>vocabulary</a:t>
            </a:r>
            <a:endParaRPr lang="fr-FR" sz="2400" dirty="0" smtClean="0"/>
          </a:p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/>
              <a:t>In </a:t>
            </a:r>
            <a:r>
              <a:rPr lang="fr-FR" sz="2400" dirty="0" err="1"/>
              <a:t>next</a:t>
            </a:r>
            <a:r>
              <a:rPr lang="fr-FR" sz="2400" dirty="0"/>
              <a:t> slides, </a:t>
            </a:r>
            <a:r>
              <a:rPr lang="fr-FR" sz="2400" dirty="0" err="1"/>
              <a:t>it’s</a:t>
            </a:r>
            <a:r>
              <a:rPr lang="fr-FR" sz="2400" dirty="0"/>
              <a:t> </a:t>
            </a:r>
            <a:r>
              <a:rPr lang="fr-FR" sz="2400" dirty="0" err="1" smtClean="0"/>
              <a:t>proposed</a:t>
            </a:r>
            <a:r>
              <a:rPr lang="fr-FR" sz="2400" dirty="0" smtClean="0"/>
              <a:t> to use TM Forum </a:t>
            </a:r>
            <a:r>
              <a:rPr lang="fr-FR" sz="2400" dirty="0" err="1" smtClean="0"/>
              <a:t>FrameworX</a:t>
            </a:r>
            <a:r>
              <a:rPr lang="fr-FR" sz="2400" dirty="0" smtClean="0"/>
              <a:t>, in addition to 3GPP TS 28.53x, to (</a:t>
            </a:r>
            <a:r>
              <a:rPr lang="fr-FR" sz="2400" dirty="0" err="1" smtClean="0"/>
              <a:t>try</a:t>
            </a:r>
            <a:r>
              <a:rPr lang="fr-FR" sz="2400" dirty="0" smtClean="0"/>
              <a:t> to) </a:t>
            </a:r>
            <a:r>
              <a:rPr lang="fr-FR" sz="2400" dirty="0" err="1" smtClean="0"/>
              <a:t>clarify</a:t>
            </a:r>
            <a:r>
              <a:rPr lang="fr-FR" sz="2400" dirty="0" smtClean="0"/>
              <a:t> </a:t>
            </a:r>
            <a:r>
              <a:rPr lang="fr-FR" sz="2400" dirty="0" err="1" smtClean="0"/>
              <a:t>some</a:t>
            </a:r>
            <a:r>
              <a:rPr lang="fr-FR" sz="2400" dirty="0" smtClean="0"/>
              <a:t> concepts</a:t>
            </a:r>
            <a:endParaRPr lang="fr-FR" sz="24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Rationale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86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smtClean="0"/>
              <a:t>TMF GB 922: SID: </a:t>
            </a:r>
            <a:r>
              <a:rPr lang="fr-FR" sz="3200" dirty="0" err="1" smtClean="0"/>
              <a:t>Shared</a:t>
            </a:r>
            <a:r>
              <a:rPr lang="fr-FR" sz="3200" dirty="0" smtClean="0"/>
              <a:t> Information/Data model</a:t>
            </a:r>
            <a:endParaRPr lang="fr-FR" sz="32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5729" y="2821484"/>
            <a:ext cx="4846656" cy="3236979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2D9FB99D-C449-4F9F-85F4-9DDFC4A47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11" y="1552575"/>
            <a:ext cx="4519927" cy="3471268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5495925" y="1657350"/>
            <a:ext cx="3231975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err="1" smtClean="0"/>
              <a:t>Customers</a:t>
            </a:r>
            <a:r>
              <a:rPr lang="fr-FR" dirty="0" smtClean="0"/>
              <a:t> </a:t>
            </a:r>
            <a:r>
              <a:rPr lang="fr-FR" dirty="0" err="1" smtClean="0"/>
              <a:t>buy</a:t>
            </a:r>
            <a:r>
              <a:rPr lang="fr-FR" dirty="0" smtClean="0"/>
              <a:t> and use Product(s)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err="1" smtClean="0"/>
              <a:t>Products</a:t>
            </a:r>
            <a:r>
              <a:rPr lang="fr-FR" dirty="0" smtClean="0"/>
              <a:t> are </a:t>
            </a:r>
            <a:r>
              <a:rPr lang="fr-FR" dirty="0" err="1" smtClean="0"/>
              <a:t>supported</a:t>
            </a:r>
            <a:r>
              <a:rPr lang="fr-FR" dirty="0" smtClean="0"/>
              <a:t> by Service(s)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Services use Resource(s)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13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err="1" smtClean="0"/>
              <a:t>Any</a:t>
            </a:r>
            <a:r>
              <a:rPr lang="fr-FR" sz="2400" dirty="0" smtClean="0"/>
              <a:t> CSP </a:t>
            </a:r>
            <a:r>
              <a:rPr lang="fr-FR" sz="2400" dirty="0" err="1" smtClean="0"/>
              <a:t>needs</a:t>
            </a:r>
            <a:r>
              <a:rPr lang="fr-FR" sz="2400" dirty="0" smtClean="0"/>
              <a:t> a BSS (to manage </a:t>
            </a:r>
            <a:r>
              <a:rPr lang="fr-FR" sz="2400" dirty="0" err="1" smtClean="0"/>
              <a:t>customers</a:t>
            </a:r>
            <a:r>
              <a:rPr lang="fr-FR" sz="2400" dirty="0" smtClean="0"/>
              <a:t>, </a:t>
            </a:r>
            <a:r>
              <a:rPr lang="fr-FR" sz="2400" dirty="0" err="1" smtClean="0"/>
              <a:t>product</a:t>
            </a:r>
            <a:r>
              <a:rPr lang="fr-FR" sz="2400" dirty="0" smtClean="0"/>
              <a:t> </a:t>
            </a:r>
            <a:r>
              <a:rPr lang="fr-FR" sz="2400" dirty="0" err="1" smtClean="0"/>
              <a:t>offerings</a:t>
            </a:r>
            <a:r>
              <a:rPr lang="fr-FR" sz="2400" dirty="0" smtClean="0"/>
              <a:t>, </a:t>
            </a:r>
            <a:r>
              <a:rPr lang="fr-FR" sz="2400" dirty="0" err="1" smtClean="0"/>
              <a:t>tariffs</a:t>
            </a:r>
            <a:r>
              <a:rPr lang="fr-FR" sz="2400" dirty="0" smtClean="0"/>
              <a:t>, </a:t>
            </a:r>
            <a:r>
              <a:rPr lang="fr-FR" sz="2400" dirty="0" err="1" smtClean="0"/>
              <a:t>subscriptions</a:t>
            </a:r>
            <a:r>
              <a:rPr lang="fr-FR" sz="2400" dirty="0" smtClean="0"/>
              <a:t>, </a:t>
            </a:r>
            <a:r>
              <a:rPr lang="fr-FR" sz="2400" dirty="0" err="1" smtClean="0"/>
              <a:t>contracts</a:t>
            </a:r>
            <a:r>
              <a:rPr lang="fr-FR" sz="2400" dirty="0" smtClean="0"/>
              <a:t>, etc.). </a:t>
            </a:r>
            <a:r>
              <a:rPr lang="fr-FR" sz="2400" dirty="0" err="1" smtClean="0"/>
              <a:t>Customers</a:t>
            </a:r>
            <a:r>
              <a:rPr lang="fr-FR" sz="2400" dirty="0" smtClean="0"/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</a:t>
            </a:r>
            <a:r>
              <a:rPr lang="fr-FR" sz="2400" dirty="0" err="1" smtClean="0"/>
              <a:t>usually</a:t>
            </a:r>
            <a:r>
              <a:rPr lang="fr-FR" sz="2400" dirty="0" smtClean="0"/>
              <a:t> </a:t>
            </a:r>
            <a:r>
              <a:rPr lang="fr-FR" sz="2400" dirty="0" err="1" smtClean="0"/>
              <a:t>access</a:t>
            </a:r>
            <a:r>
              <a:rPr lang="fr-FR" sz="2400" dirty="0" smtClean="0"/>
              <a:t> </a:t>
            </a:r>
            <a:r>
              <a:rPr lang="fr-FR" sz="2400" dirty="0" err="1" smtClean="0"/>
              <a:t>CSP’s</a:t>
            </a:r>
            <a:r>
              <a:rPr lang="fr-FR" sz="2400" dirty="0" smtClean="0"/>
              <a:t> BSS via a Portal</a:t>
            </a:r>
          </a:p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err="1" smtClean="0"/>
              <a:t>Any</a:t>
            </a:r>
            <a:r>
              <a:rPr lang="fr-FR" sz="2400" dirty="0" smtClean="0"/>
              <a:t> CSP </a:t>
            </a:r>
            <a:r>
              <a:rPr lang="fr-FR" sz="2400" dirty="0" err="1" smtClean="0"/>
              <a:t>needs</a:t>
            </a:r>
            <a:r>
              <a:rPr lang="fr-FR" sz="2400" dirty="0" smtClean="0"/>
              <a:t> a Service Management Layer (for service supervision, service </a:t>
            </a:r>
            <a:r>
              <a:rPr lang="fr-FR" sz="2000" dirty="0" smtClean="0"/>
              <a:t>performance</a:t>
            </a:r>
            <a:r>
              <a:rPr lang="fr-FR" sz="2400" dirty="0" smtClean="0"/>
              <a:t> management, </a:t>
            </a:r>
            <a:r>
              <a:rPr lang="fr-FR" sz="2400" dirty="0"/>
              <a:t>service </a:t>
            </a:r>
            <a:r>
              <a:rPr lang="fr-FR" sz="2400" dirty="0" err="1"/>
              <a:t>topology</a:t>
            </a:r>
            <a:r>
              <a:rPr lang="fr-FR" sz="2400" dirty="0"/>
              <a:t>, etc</a:t>
            </a:r>
            <a:r>
              <a:rPr lang="fr-FR" sz="2400" dirty="0" smtClean="0"/>
              <a:t>.)</a:t>
            </a:r>
          </a:p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400" dirty="0" smtClean="0"/>
              <a:t>OSS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layered</a:t>
            </a:r>
            <a:r>
              <a:rPr lang="fr-FR" sz="2400" dirty="0" smtClean="0"/>
              <a:t> as </a:t>
            </a:r>
            <a:r>
              <a:rPr lang="fr-FR" sz="2400" dirty="0" err="1" smtClean="0"/>
              <a:t>follows</a:t>
            </a:r>
            <a:r>
              <a:rPr lang="fr-FR" sz="2400" dirty="0" smtClean="0"/>
              <a:t>: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 smtClean="0"/>
              <a:t>Service Management Layer (SML)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 smtClean="0"/>
              <a:t>Network Management Layer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1900" dirty="0" smtClean="0"/>
              <a:t>Network </a:t>
            </a:r>
            <a:r>
              <a:rPr lang="fr-FR" sz="1900" dirty="0" err="1" smtClean="0"/>
              <a:t>Element</a:t>
            </a:r>
            <a:r>
              <a:rPr lang="fr-FR" sz="1900" dirty="0" smtClean="0"/>
              <a:t> Management Layer</a:t>
            </a:r>
          </a:p>
          <a:p>
            <a:pPr marL="457189" indent="-457189">
              <a:buSzPct val="100000"/>
              <a:buFont typeface="+mj-lt"/>
              <a:buAutoNum type="arabicPeriod"/>
            </a:pPr>
            <a:r>
              <a:rPr lang="fr-FR" sz="2500" dirty="0" err="1" smtClean="0"/>
              <a:t>Therefore</a:t>
            </a:r>
            <a:r>
              <a:rPr lang="fr-FR" sz="2500" dirty="0"/>
              <a:t>, </a:t>
            </a:r>
            <a:r>
              <a:rPr lang="fr-FR" sz="2500" dirty="0" err="1"/>
              <a:t>any</a:t>
            </a:r>
            <a:r>
              <a:rPr lang="fr-FR" sz="2500" dirty="0"/>
              <a:t> CSP </a:t>
            </a:r>
            <a:r>
              <a:rPr lang="fr-FR" sz="2500" dirty="0" err="1" smtClean="0"/>
              <a:t>needs</a:t>
            </a:r>
            <a:r>
              <a:rPr lang="fr-FR" sz="2500" dirty="0" smtClean="0"/>
              <a:t>: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2000" dirty="0" smtClean="0"/>
              <a:t>BSS, and</a:t>
            </a:r>
          </a:p>
          <a:p>
            <a:pPr marL="838189" lvl="1" indent="-457189">
              <a:buSzPct val="100000"/>
              <a:buFont typeface="+mj-lt"/>
              <a:buAutoNum type="arabicPeriod"/>
            </a:pPr>
            <a:r>
              <a:rPr lang="fr-FR" sz="2000" dirty="0" smtClean="0"/>
              <a:t>Service </a:t>
            </a:r>
            <a:r>
              <a:rPr lang="fr-FR" sz="2000" dirty="0"/>
              <a:t>Management </a:t>
            </a:r>
            <a:r>
              <a:rPr lang="fr-FR" sz="2000" dirty="0" smtClean="0"/>
              <a:t>Layer (as part of OSS )</a:t>
            </a:r>
            <a:endParaRPr lang="fr-FR" sz="2000" dirty="0"/>
          </a:p>
          <a:p>
            <a:pPr marL="838189" lvl="1" indent="-457189">
              <a:buSzPct val="100000"/>
              <a:buFont typeface="+mj-lt"/>
              <a:buAutoNum type="arabicPeriod"/>
            </a:pPr>
            <a:endParaRPr lang="fr-FR" sz="19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Preamble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0025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 smtClean="0"/>
              <a:t>Organizational</a:t>
            </a:r>
            <a:r>
              <a:rPr lang="fr-FR" sz="3200" dirty="0" smtClean="0"/>
              <a:t> scenario No. 1 (CSP and NOP </a:t>
            </a:r>
            <a:r>
              <a:rPr lang="fr-FR" sz="3200" dirty="0" err="1" smtClean="0"/>
              <a:t>played</a:t>
            </a:r>
            <a:r>
              <a:rPr lang="fr-FR" sz="3200" dirty="0" smtClean="0"/>
              <a:t> by the </a:t>
            </a:r>
            <a:r>
              <a:rPr lang="fr-FR" sz="3200" dirty="0" err="1" smtClean="0"/>
              <a:t>same</a:t>
            </a:r>
            <a:r>
              <a:rPr lang="fr-FR" sz="3200" dirty="0" smtClean="0"/>
              <a:t> </a:t>
            </a:r>
            <a:r>
              <a:rPr lang="fr-FR" sz="3200" dirty="0" err="1" smtClean="0"/>
              <a:t>organization</a:t>
            </a:r>
            <a:r>
              <a:rPr lang="fr-FR" sz="3200" dirty="0" smtClean="0"/>
              <a:t>) - </a:t>
            </a:r>
            <a:r>
              <a:rPr lang="fr-FR" sz="3200" dirty="0" err="1" smtClean="0"/>
              <a:t>Example</a:t>
            </a:r>
            <a:endParaRPr lang="fr-FR" sz="3200" dirty="0"/>
          </a:p>
        </p:txBody>
      </p:sp>
      <p:sp>
        <p:nvSpPr>
          <p:cNvPr id="3" name="Rectangle à coins arrondis 2"/>
          <p:cNvSpPr/>
          <p:nvPr/>
        </p:nvSpPr>
        <p:spPr>
          <a:xfrm>
            <a:off x="1775520" y="1892829"/>
            <a:ext cx="2688299" cy="4608512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6960096" y="1892829"/>
            <a:ext cx="2688299" cy="4608512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352328" y="1285093"/>
            <a:ext cx="1962076" cy="49244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 dirty="0" smtClean="0"/>
              <a:t>e</a:t>
            </a:r>
            <a:r>
              <a:rPr lang="fr-FR" sz="1600" dirty="0"/>
              <a:t>x</a:t>
            </a:r>
            <a:r>
              <a:rPr lang="fr-FR" sz="1600" dirty="0" smtClean="0"/>
              <a:t>.: Orange Business</a:t>
            </a:r>
          </a:p>
          <a:p>
            <a:pPr algn="ctr"/>
            <a:r>
              <a:rPr lang="fr-FR" sz="1600" dirty="0" smtClean="0"/>
              <a:t>Services (OBS)</a:t>
            </a:r>
            <a:endParaRPr lang="fr-FR" sz="1600" dirty="0"/>
          </a:p>
        </p:txBody>
      </p:sp>
      <p:sp>
        <p:nvSpPr>
          <p:cNvPr id="6" name="ZoneTexte 5"/>
          <p:cNvSpPr txBox="1"/>
          <p:nvPr/>
        </p:nvSpPr>
        <p:spPr>
          <a:xfrm>
            <a:off x="2133270" y="1515150"/>
            <a:ext cx="2165657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600" dirty="0" smtClean="0"/>
              <a:t>e</a:t>
            </a:r>
            <a:r>
              <a:rPr lang="fr-FR" sz="1600" dirty="0"/>
              <a:t>x</a:t>
            </a:r>
            <a:r>
              <a:rPr lang="fr-FR" sz="1600" dirty="0" smtClean="0"/>
              <a:t>: United Nations (UN)</a:t>
            </a:r>
            <a:endParaRPr lang="fr-FR" sz="1600" dirty="0"/>
          </a:p>
        </p:txBody>
      </p:sp>
      <p:cxnSp>
        <p:nvCxnSpPr>
          <p:cNvPr id="11" name="Connecteur droit 10"/>
          <p:cNvCxnSpPr>
            <a:stCxn id="19" idx="3"/>
            <a:endCxn id="13" idx="1"/>
          </p:cNvCxnSpPr>
          <p:nvPr/>
        </p:nvCxnSpPr>
        <p:spPr>
          <a:xfrm flipV="1">
            <a:off x="3791744" y="2651115"/>
            <a:ext cx="4032448" cy="480053"/>
          </a:xfrm>
          <a:prstGeom prst="line">
            <a:avLst/>
          </a:prstGeom>
          <a:ln w="254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à coins arrondis 11"/>
          <p:cNvSpPr/>
          <p:nvPr/>
        </p:nvSpPr>
        <p:spPr>
          <a:xfrm>
            <a:off x="7632171" y="2123056"/>
            <a:ext cx="1344149" cy="201622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CSP</a:t>
            </a:r>
          </a:p>
        </p:txBody>
      </p:sp>
      <p:sp>
        <p:nvSpPr>
          <p:cNvPr id="13" name="Organigramme : Processus 12"/>
          <p:cNvSpPr/>
          <p:nvPr/>
        </p:nvSpPr>
        <p:spPr>
          <a:xfrm>
            <a:off x="7824192" y="2411088"/>
            <a:ext cx="960107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BSS</a:t>
            </a:r>
          </a:p>
        </p:txBody>
      </p:sp>
      <p:sp>
        <p:nvSpPr>
          <p:cNvPr id="14" name="Organigramme : Processus 13"/>
          <p:cNvSpPr/>
          <p:nvPr/>
        </p:nvSpPr>
        <p:spPr>
          <a:xfrm>
            <a:off x="7728181" y="3179174"/>
            <a:ext cx="1152128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OSS/SML</a:t>
            </a:r>
          </a:p>
        </p:txBody>
      </p:sp>
      <p:sp>
        <p:nvSpPr>
          <p:cNvPr id="16" name="Rectangle à coins arrondis 15"/>
          <p:cNvSpPr/>
          <p:nvPr/>
        </p:nvSpPr>
        <p:spPr>
          <a:xfrm>
            <a:off x="7632171" y="4725144"/>
            <a:ext cx="1344149" cy="1680187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NOP</a:t>
            </a:r>
          </a:p>
        </p:txBody>
      </p:sp>
      <p:sp>
        <p:nvSpPr>
          <p:cNvPr id="18" name="Organigramme : Processus 17"/>
          <p:cNvSpPr/>
          <p:nvPr/>
        </p:nvSpPr>
        <p:spPr>
          <a:xfrm>
            <a:off x="7728181" y="5013176"/>
            <a:ext cx="1152128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OSS/NML</a:t>
            </a:r>
          </a:p>
        </p:txBody>
      </p:sp>
      <p:sp>
        <p:nvSpPr>
          <p:cNvPr id="19" name="Rectangle à coins arrondis 18"/>
          <p:cNvSpPr/>
          <p:nvPr/>
        </p:nvSpPr>
        <p:spPr>
          <a:xfrm>
            <a:off x="2447595" y="2771128"/>
            <a:ext cx="1344149" cy="720080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CSC</a:t>
            </a:r>
          </a:p>
        </p:txBody>
      </p:sp>
      <p:cxnSp>
        <p:nvCxnSpPr>
          <p:cNvPr id="21" name="Connecteur droit 20"/>
          <p:cNvCxnSpPr>
            <a:stCxn id="12" idx="2"/>
            <a:endCxn id="16" idx="0"/>
          </p:cNvCxnSpPr>
          <p:nvPr/>
        </p:nvCxnSpPr>
        <p:spPr>
          <a:xfrm>
            <a:off x="8304245" y="4139280"/>
            <a:ext cx="0" cy="58586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Ellipse 25"/>
          <p:cNvSpPr/>
          <p:nvPr/>
        </p:nvSpPr>
        <p:spPr>
          <a:xfrm>
            <a:off x="7728181" y="5733256"/>
            <a:ext cx="1152128" cy="288032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469239" y="2276873"/>
            <a:ext cx="2462405" cy="41024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333" dirty="0"/>
              <a:t>2. ‘I </a:t>
            </a:r>
            <a:r>
              <a:rPr lang="fr-FR" sz="1333" dirty="0" err="1"/>
              <a:t>want</a:t>
            </a:r>
            <a:r>
              <a:rPr lang="fr-FR" sz="1333" dirty="0"/>
              <a:t> to </a:t>
            </a:r>
            <a:r>
              <a:rPr lang="fr-FR" sz="1333" dirty="0" err="1"/>
              <a:t>order</a:t>
            </a:r>
            <a:r>
              <a:rPr lang="fr-FR" sz="1333" dirty="0"/>
              <a:t> Product ‘X’</a:t>
            </a:r>
          </a:p>
          <a:p>
            <a:pPr algn="ctr"/>
            <a:r>
              <a:rPr lang="fr-FR" sz="1333" dirty="0"/>
              <a:t>(TMF API 622 Product </a:t>
            </a:r>
            <a:r>
              <a:rPr lang="fr-FR" sz="1333" dirty="0" err="1"/>
              <a:t>Ordering</a:t>
            </a:r>
            <a:r>
              <a:rPr lang="fr-FR" sz="1333" dirty="0"/>
              <a:t>)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4584152" y="1671192"/>
            <a:ext cx="2279933" cy="61536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1333" dirty="0"/>
              <a:t>1. </a:t>
            </a:r>
            <a:r>
              <a:rPr lang="fr-FR" sz="1333" dirty="0" smtClean="0"/>
              <a:t>United Nations </a:t>
            </a:r>
            <a:r>
              <a:rPr lang="fr-FR" sz="1333" dirty="0" err="1" smtClean="0"/>
              <a:t>chooses</a:t>
            </a:r>
            <a:r>
              <a:rPr lang="fr-FR" sz="1333" dirty="0" smtClean="0"/>
              <a:t> </a:t>
            </a:r>
            <a:r>
              <a:rPr lang="fr-FR" sz="1333" dirty="0"/>
              <a:t>a </a:t>
            </a:r>
            <a:r>
              <a:rPr lang="fr-FR" sz="1333" dirty="0" err="1"/>
              <a:t>product</a:t>
            </a:r>
            <a:r>
              <a:rPr lang="fr-FR" sz="1333" dirty="0"/>
              <a:t> </a:t>
            </a:r>
            <a:r>
              <a:rPr lang="fr-FR" sz="1333" dirty="0" err="1"/>
              <a:t>from</a:t>
            </a:r>
            <a:r>
              <a:rPr lang="fr-FR" sz="1333" dirty="0"/>
              <a:t> </a:t>
            </a:r>
            <a:r>
              <a:rPr lang="fr-FR" sz="1333" dirty="0" smtClean="0"/>
              <a:t>OBS Product </a:t>
            </a:r>
            <a:r>
              <a:rPr lang="fr-FR" sz="1333" dirty="0" err="1"/>
              <a:t>offerings</a:t>
            </a:r>
            <a:endParaRPr lang="fr-FR" sz="1333" dirty="0"/>
          </a:p>
        </p:txBody>
      </p:sp>
      <p:sp>
        <p:nvSpPr>
          <p:cNvPr id="30" name="Rectangle à coins arrondis 29"/>
          <p:cNvSpPr/>
          <p:nvPr/>
        </p:nvSpPr>
        <p:spPr>
          <a:xfrm>
            <a:off x="9840416" y="2276872"/>
            <a:ext cx="2351584" cy="614269"/>
          </a:xfrm>
          <a:prstGeom prst="wedgeRoundRectCallout">
            <a:avLst>
              <a:gd name="adj1" fmla="val -92516"/>
              <a:gd name="adj2" fmla="val 15901"/>
              <a:gd name="adj3" fmla="val 1666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4792" indent="-304792">
              <a:buFont typeface="+mj-lt"/>
              <a:buAutoNum type="arabicPeriod"/>
            </a:pPr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Customer Management</a:t>
            </a:r>
          </a:p>
          <a:p>
            <a:pPr marL="304792" indent="-304792">
              <a:buFont typeface="+mj-lt"/>
              <a:buAutoNum type="arabicPeriod"/>
            </a:pPr>
            <a:r>
              <a:rPr lang="fr-FR" sz="1333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 Management</a:t>
            </a:r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à coins arrondis 30"/>
          <p:cNvSpPr/>
          <p:nvPr/>
        </p:nvSpPr>
        <p:spPr>
          <a:xfrm>
            <a:off x="9840416" y="3270781"/>
            <a:ext cx="2351584" cy="446251"/>
          </a:xfrm>
          <a:prstGeom prst="wedgeRoundRectCallout">
            <a:avLst>
              <a:gd name="adj1" fmla="val -90713"/>
              <a:gd name="adj2" fmla="val -10232"/>
              <a:gd name="adj3" fmla="val 1666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Management</a:t>
            </a:r>
          </a:p>
        </p:txBody>
      </p:sp>
      <p:sp>
        <p:nvSpPr>
          <p:cNvPr id="32" name="Rectangle à coins arrondis 31"/>
          <p:cNvSpPr/>
          <p:nvPr/>
        </p:nvSpPr>
        <p:spPr>
          <a:xfrm>
            <a:off x="9840416" y="5046979"/>
            <a:ext cx="2351584" cy="446251"/>
          </a:xfrm>
          <a:prstGeom prst="wedgeRoundRectCallout">
            <a:avLst>
              <a:gd name="adj1" fmla="val -90713"/>
              <a:gd name="adj2" fmla="val -10232"/>
              <a:gd name="adj3" fmla="val 1666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Management</a:t>
            </a:r>
          </a:p>
        </p:txBody>
      </p:sp>
      <p:cxnSp>
        <p:nvCxnSpPr>
          <p:cNvPr id="34" name="Connecteur droit 33"/>
          <p:cNvCxnSpPr>
            <a:stCxn id="13" idx="2"/>
            <a:endCxn id="14" idx="0"/>
          </p:cNvCxnSpPr>
          <p:nvPr/>
        </p:nvCxnSpPr>
        <p:spPr>
          <a:xfrm>
            <a:off x="8304245" y="2891141"/>
            <a:ext cx="0" cy="28803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>
            <a:stCxn id="18" idx="2"/>
            <a:endCxn id="26" idx="0"/>
          </p:cNvCxnSpPr>
          <p:nvPr/>
        </p:nvCxnSpPr>
        <p:spPr>
          <a:xfrm>
            <a:off x="8304245" y="5493229"/>
            <a:ext cx="0" cy="24002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1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 smtClean="0"/>
              <a:t>Organizational</a:t>
            </a:r>
            <a:r>
              <a:rPr lang="fr-FR" sz="3200" dirty="0" smtClean="0"/>
              <a:t> scenario No. 2 (NSC/NSP in place of CSC/CSP) - </a:t>
            </a:r>
            <a:r>
              <a:rPr lang="fr-FR" sz="3200" dirty="0" err="1" smtClean="0"/>
              <a:t>Example</a:t>
            </a:r>
            <a:endParaRPr lang="fr-FR" sz="3200" dirty="0"/>
          </a:p>
        </p:txBody>
      </p:sp>
      <p:sp>
        <p:nvSpPr>
          <p:cNvPr id="3" name="Rectangle à coins arrondis 2"/>
          <p:cNvSpPr/>
          <p:nvPr/>
        </p:nvSpPr>
        <p:spPr>
          <a:xfrm>
            <a:off x="1775520" y="2180861"/>
            <a:ext cx="2688299" cy="4608512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6960096" y="2180861"/>
            <a:ext cx="2688299" cy="4608512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311986" y="1515860"/>
            <a:ext cx="1984518" cy="49244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 dirty="0" smtClean="0"/>
              <a:t>ex.: Orange Business</a:t>
            </a:r>
          </a:p>
          <a:p>
            <a:pPr algn="ctr"/>
            <a:r>
              <a:rPr lang="fr-FR" sz="1600" dirty="0" smtClean="0"/>
              <a:t>Services (OBS)</a:t>
            </a:r>
            <a:endParaRPr lang="fr-FR" sz="1600" dirty="0"/>
          </a:p>
        </p:txBody>
      </p:sp>
      <p:cxnSp>
        <p:nvCxnSpPr>
          <p:cNvPr id="11" name="Connecteur droit 10"/>
          <p:cNvCxnSpPr>
            <a:endCxn id="13" idx="1"/>
          </p:cNvCxnSpPr>
          <p:nvPr/>
        </p:nvCxnSpPr>
        <p:spPr>
          <a:xfrm flipV="1">
            <a:off x="3570818" y="2939147"/>
            <a:ext cx="4253375" cy="480053"/>
          </a:xfrm>
          <a:prstGeom prst="line">
            <a:avLst/>
          </a:prstGeom>
          <a:ln w="254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à coins arrondis 11"/>
          <p:cNvSpPr/>
          <p:nvPr/>
        </p:nvSpPr>
        <p:spPr>
          <a:xfrm>
            <a:off x="7632171" y="2411088"/>
            <a:ext cx="1344149" cy="201622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NSP</a:t>
            </a:r>
          </a:p>
        </p:txBody>
      </p:sp>
      <p:sp>
        <p:nvSpPr>
          <p:cNvPr id="13" name="Organigramme : Processus 12"/>
          <p:cNvSpPr/>
          <p:nvPr/>
        </p:nvSpPr>
        <p:spPr>
          <a:xfrm>
            <a:off x="7824192" y="2699120"/>
            <a:ext cx="960107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BSS</a:t>
            </a:r>
          </a:p>
        </p:txBody>
      </p:sp>
      <p:sp>
        <p:nvSpPr>
          <p:cNvPr id="14" name="Organigramme : Processus 13"/>
          <p:cNvSpPr/>
          <p:nvPr/>
        </p:nvSpPr>
        <p:spPr>
          <a:xfrm>
            <a:off x="7728181" y="3467206"/>
            <a:ext cx="1152128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OSS/SML</a:t>
            </a:r>
          </a:p>
        </p:txBody>
      </p:sp>
      <p:sp>
        <p:nvSpPr>
          <p:cNvPr id="16" name="Rectangle à coins arrondis 15"/>
          <p:cNvSpPr/>
          <p:nvPr/>
        </p:nvSpPr>
        <p:spPr>
          <a:xfrm>
            <a:off x="7632171" y="5013176"/>
            <a:ext cx="1344149" cy="1680187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NOP</a:t>
            </a:r>
          </a:p>
        </p:txBody>
      </p:sp>
      <p:sp>
        <p:nvSpPr>
          <p:cNvPr id="18" name="Organigramme : Processus 17"/>
          <p:cNvSpPr/>
          <p:nvPr/>
        </p:nvSpPr>
        <p:spPr>
          <a:xfrm>
            <a:off x="7728181" y="5301208"/>
            <a:ext cx="1152128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OSS/NML</a:t>
            </a:r>
          </a:p>
        </p:txBody>
      </p:sp>
      <p:sp>
        <p:nvSpPr>
          <p:cNvPr id="15" name="Rectangle à coins arrondis 14"/>
          <p:cNvSpPr/>
          <p:nvPr/>
        </p:nvSpPr>
        <p:spPr>
          <a:xfrm>
            <a:off x="2226668" y="3059160"/>
            <a:ext cx="1344149" cy="720080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NSC</a:t>
            </a:r>
          </a:p>
        </p:txBody>
      </p:sp>
      <p:cxnSp>
        <p:nvCxnSpPr>
          <p:cNvPr id="9" name="Connecteur droit 8"/>
          <p:cNvCxnSpPr>
            <a:stCxn id="12" idx="2"/>
            <a:endCxn id="16" idx="0"/>
          </p:cNvCxnSpPr>
          <p:nvPr/>
        </p:nvCxnSpPr>
        <p:spPr>
          <a:xfrm>
            <a:off x="8304245" y="4427312"/>
            <a:ext cx="0" cy="58586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4469242" y="2468894"/>
            <a:ext cx="2462405" cy="6153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333" dirty="0"/>
              <a:t>2. ‘I </a:t>
            </a:r>
            <a:r>
              <a:rPr lang="fr-FR" sz="1333" dirty="0" err="1"/>
              <a:t>want</a:t>
            </a:r>
            <a:r>
              <a:rPr lang="fr-FR" sz="1333" dirty="0"/>
              <a:t> to </a:t>
            </a:r>
            <a:r>
              <a:rPr lang="fr-FR" sz="1333" dirty="0" err="1"/>
              <a:t>order</a:t>
            </a:r>
            <a:r>
              <a:rPr lang="fr-FR" sz="1333" dirty="0"/>
              <a:t> the </a:t>
            </a:r>
            <a:r>
              <a:rPr lang="fr-FR" sz="1333" dirty="0" err="1"/>
              <a:t>product</a:t>
            </a:r>
            <a:r>
              <a:rPr lang="fr-FR" sz="1333" dirty="0"/>
              <a:t>:</a:t>
            </a:r>
          </a:p>
          <a:p>
            <a:pPr algn="ctr"/>
            <a:r>
              <a:rPr lang="fr-FR" sz="1333" dirty="0"/>
              <a:t>Network Slice </a:t>
            </a:r>
            <a:r>
              <a:rPr lang="fr-FR" sz="1333" dirty="0" err="1"/>
              <a:t>eMBB</a:t>
            </a:r>
            <a:r>
              <a:rPr lang="fr-FR" sz="1333" dirty="0"/>
              <a:t> Platinum’</a:t>
            </a:r>
          </a:p>
          <a:p>
            <a:pPr algn="ctr"/>
            <a:r>
              <a:rPr lang="fr-FR" sz="1333" dirty="0"/>
              <a:t>(TMF API 622 Product </a:t>
            </a:r>
            <a:r>
              <a:rPr lang="fr-FR" sz="1333" dirty="0" err="1"/>
              <a:t>Ordering</a:t>
            </a:r>
            <a:r>
              <a:rPr lang="fr-FR" sz="1333" dirty="0"/>
              <a:t>)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584152" y="1823591"/>
            <a:ext cx="2112235" cy="41024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fr-FR" sz="1333" dirty="0"/>
              <a:t>1. </a:t>
            </a:r>
            <a:r>
              <a:rPr lang="fr-FR" sz="1333" dirty="0" smtClean="0"/>
              <a:t>UN </a:t>
            </a:r>
            <a:r>
              <a:rPr lang="fr-FR" sz="1333" dirty="0" err="1" smtClean="0"/>
              <a:t>chooses</a:t>
            </a:r>
            <a:r>
              <a:rPr lang="fr-FR" sz="1333" dirty="0" smtClean="0"/>
              <a:t> </a:t>
            </a:r>
            <a:r>
              <a:rPr lang="fr-FR" sz="1333" dirty="0"/>
              <a:t>a </a:t>
            </a:r>
            <a:r>
              <a:rPr lang="fr-FR" sz="1333" dirty="0" err="1"/>
              <a:t>product</a:t>
            </a:r>
            <a:r>
              <a:rPr lang="fr-FR" sz="1333" dirty="0"/>
              <a:t> </a:t>
            </a:r>
            <a:r>
              <a:rPr lang="fr-FR" sz="1333" dirty="0" err="1"/>
              <a:t>from</a:t>
            </a:r>
            <a:r>
              <a:rPr lang="fr-FR" sz="1333" dirty="0"/>
              <a:t> </a:t>
            </a:r>
            <a:r>
              <a:rPr lang="fr-FR" sz="1333" dirty="0" smtClean="0"/>
              <a:t>OBS Product </a:t>
            </a:r>
            <a:r>
              <a:rPr lang="fr-FR" sz="1333" dirty="0" err="1"/>
              <a:t>offerings</a:t>
            </a:r>
            <a:endParaRPr lang="fr-FR" sz="1333" dirty="0"/>
          </a:p>
        </p:txBody>
      </p:sp>
      <p:sp>
        <p:nvSpPr>
          <p:cNvPr id="20" name="Rectangle à coins arrondis 19"/>
          <p:cNvSpPr/>
          <p:nvPr/>
        </p:nvSpPr>
        <p:spPr>
          <a:xfrm>
            <a:off x="10038522" y="1776447"/>
            <a:ext cx="2099904" cy="1262101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28594" indent="-228594">
              <a:buFont typeface="Wingdings" panose="05000000000000000000" pitchFamily="2" charset="2"/>
              <a:buChar char="ü"/>
            </a:pPr>
            <a:r>
              <a:rPr lang="fr-FR" sz="10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Slice </a:t>
            </a:r>
            <a:r>
              <a:rPr lang="fr-FR" sz="106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lang="fr-FR" sz="10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06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Silver</a:t>
            </a:r>
            <a:r>
              <a:rPr lang="fr-FR" sz="10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Gold, Platinum)</a:t>
            </a:r>
          </a:p>
          <a:p>
            <a:pPr marL="228594" indent="-228594">
              <a:buFont typeface="Wingdings" panose="05000000000000000000" pitchFamily="2" charset="2"/>
              <a:buChar char="ü"/>
            </a:pPr>
            <a:r>
              <a:rPr lang="fr-FR" sz="10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Slice URLLC (</a:t>
            </a:r>
            <a:r>
              <a:rPr lang="fr-FR" sz="106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Silver</a:t>
            </a:r>
            <a:r>
              <a:rPr lang="fr-FR" sz="10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Gold, Platinum)</a:t>
            </a:r>
          </a:p>
          <a:p>
            <a:pPr marL="228594" indent="-228594">
              <a:buFont typeface="Wingdings" panose="05000000000000000000" pitchFamily="2" charset="2"/>
              <a:buChar char="ü"/>
            </a:pPr>
            <a:r>
              <a:rPr lang="fr-FR" sz="10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Slice </a:t>
            </a:r>
            <a:r>
              <a:rPr lang="fr-FR" sz="106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MIoT</a:t>
            </a:r>
            <a:r>
              <a:rPr lang="fr-FR" sz="10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06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Silver</a:t>
            </a:r>
            <a:r>
              <a:rPr lang="fr-FR" sz="10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Gold, Platinum)</a:t>
            </a:r>
          </a:p>
          <a:p>
            <a:endParaRPr lang="fr-FR" sz="1067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à coins arrondis 21"/>
          <p:cNvSpPr/>
          <p:nvPr/>
        </p:nvSpPr>
        <p:spPr>
          <a:xfrm>
            <a:off x="9912102" y="1722344"/>
            <a:ext cx="2275005" cy="1385779"/>
          </a:xfrm>
          <a:prstGeom prst="wedgeRoundRectCallout">
            <a:avLst>
              <a:gd name="adj1" fmla="val -80363"/>
              <a:gd name="adj2" fmla="val -35356"/>
              <a:gd name="adj3" fmla="val 1666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10026402" y="1466850"/>
            <a:ext cx="2112235" cy="20512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333" dirty="0" smtClean="0"/>
              <a:t>OBS </a:t>
            </a:r>
            <a:r>
              <a:rPr lang="fr-FR" sz="1333" dirty="0" err="1" smtClean="0"/>
              <a:t>product</a:t>
            </a:r>
            <a:r>
              <a:rPr lang="fr-FR" sz="1333" dirty="0" smtClean="0"/>
              <a:t> </a:t>
            </a:r>
            <a:r>
              <a:rPr lang="fr-FR" sz="1333" dirty="0" err="1"/>
              <a:t>offerings</a:t>
            </a:r>
            <a:endParaRPr lang="fr-FR" sz="1333" dirty="0"/>
          </a:p>
        </p:txBody>
      </p:sp>
      <p:sp>
        <p:nvSpPr>
          <p:cNvPr id="24" name="ZoneTexte 23"/>
          <p:cNvSpPr txBox="1"/>
          <p:nvPr/>
        </p:nvSpPr>
        <p:spPr>
          <a:xfrm>
            <a:off x="4549488" y="3321195"/>
            <a:ext cx="2218587" cy="61536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333" dirty="0"/>
              <a:t>3. </a:t>
            </a:r>
            <a:r>
              <a:rPr lang="fr-FR" sz="1333" dirty="0" smtClean="0"/>
              <a:t>UN </a:t>
            </a:r>
            <a:r>
              <a:rPr lang="fr-FR" sz="1333" dirty="0" err="1" smtClean="0"/>
              <a:t>gets</a:t>
            </a:r>
            <a:r>
              <a:rPr lang="fr-FR" sz="1333" dirty="0" smtClean="0"/>
              <a:t> </a:t>
            </a:r>
            <a:r>
              <a:rPr lang="fr-FR" sz="1333" dirty="0"/>
              <a:t>a ‘Network Slice </a:t>
            </a:r>
            <a:r>
              <a:rPr lang="fr-FR" sz="1333" dirty="0" err="1"/>
              <a:t>eMBB</a:t>
            </a:r>
            <a:r>
              <a:rPr lang="fr-FR" sz="1333" dirty="0"/>
              <a:t> Platinum’ </a:t>
            </a:r>
            <a:r>
              <a:rPr lang="fr-FR" sz="1333" dirty="0" err="1"/>
              <a:t>product</a:t>
            </a:r>
            <a:r>
              <a:rPr lang="fr-FR" sz="1333" dirty="0"/>
              <a:t> </a:t>
            </a:r>
            <a:r>
              <a:rPr lang="fr-FR" sz="1333" dirty="0" err="1"/>
              <a:t>from</a:t>
            </a:r>
            <a:r>
              <a:rPr lang="fr-FR" sz="1333" dirty="0"/>
              <a:t> </a:t>
            </a:r>
            <a:r>
              <a:rPr lang="fr-FR" sz="1333" dirty="0" smtClean="0"/>
              <a:t>OBS</a:t>
            </a:r>
            <a:endParaRPr lang="fr-FR" sz="1333" dirty="0"/>
          </a:p>
        </p:txBody>
      </p:sp>
      <p:sp>
        <p:nvSpPr>
          <p:cNvPr id="26" name="Ellipse 25"/>
          <p:cNvSpPr/>
          <p:nvPr/>
        </p:nvSpPr>
        <p:spPr>
          <a:xfrm>
            <a:off x="7728181" y="6021288"/>
            <a:ext cx="1152128" cy="288032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</a:p>
        </p:txBody>
      </p:sp>
      <p:cxnSp>
        <p:nvCxnSpPr>
          <p:cNvPr id="28" name="Connecteur droit 27"/>
          <p:cNvCxnSpPr>
            <a:stCxn id="13" idx="2"/>
            <a:endCxn id="14" idx="0"/>
          </p:cNvCxnSpPr>
          <p:nvPr/>
        </p:nvCxnSpPr>
        <p:spPr>
          <a:xfrm>
            <a:off x="8304245" y="3179173"/>
            <a:ext cx="0" cy="28803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>
            <a:stCxn id="18" idx="2"/>
            <a:endCxn id="26" idx="0"/>
          </p:cNvCxnSpPr>
          <p:nvPr/>
        </p:nvCxnSpPr>
        <p:spPr>
          <a:xfrm>
            <a:off x="8304245" y="5781261"/>
            <a:ext cx="0" cy="24002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 flipV="1">
            <a:off x="8496267" y="3177102"/>
            <a:ext cx="1" cy="290103"/>
          </a:xfrm>
          <a:prstGeom prst="line">
            <a:avLst/>
          </a:prstGeom>
          <a:ln w="25400">
            <a:solidFill>
              <a:schemeClr val="tx1"/>
            </a:solidFill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/>
          <p:cNvSpPr txBox="1"/>
          <p:nvPr/>
        </p:nvSpPr>
        <p:spPr>
          <a:xfrm>
            <a:off x="8686089" y="3220628"/>
            <a:ext cx="2443169" cy="20512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333" dirty="0" smtClean="0"/>
              <a:t>TMF </a:t>
            </a:r>
            <a:r>
              <a:rPr lang="fr-FR" sz="1333" dirty="0"/>
              <a:t>API </a:t>
            </a:r>
            <a:r>
              <a:rPr lang="fr-FR" sz="1333" dirty="0" smtClean="0"/>
              <a:t>641 (Service </a:t>
            </a:r>
            <a:r>
              <a:rPr lang="fr-FR" sz="1333" dirty="0" err="1" smtClean="0"/>
              <a:t>Ordering</a:t>
            </a:r>
            <a:r>
              <a:rPr lang="fr-FR" sz="1333" dirty="0" smtClean="0"/>
              <a:t>)</a:t>
            </a:r>
            <a:endParaRPr lang="fr-FR" sz="1333" dirty="0"/>
          </a:p>
        </p:txBody>
      </p:sp>
      <p:sp>
        <p:nvSpPr>
          <p:cNvPr id="31" name="ZoneTexte 30"/>
          <p:cNvSpPr txBox="1"/>
          <p:nvPr/>
        </p:nvSpPr>
        <p:spPr>
          <a:xfrm>
            <a:off x="8655080" y="4579894"/>
            <a:ext cx="2164439" cy="20512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333" dirty="0" smtClean="0"/>
              <a:t>3GPP TS 28.531, TS 28.532</a:t>
            </a:r>
            <a:endParaRPr lang="fr-FR" sz="1333" dirty="0"/>
          </a:p>
        </p:txBody>
      </p:sp>
      <p:cxnSp>
        <p:nvCxnSpPr>
          <p:cNvPr id="32" name="Connecteur droit 31"/>
          <p:cNvCxnSpPr/>
          <p:nvPr/>
        </p:nvCxnSpPr>
        <p:spPr>
          <a:xfrm flipH="1" flipV="1">
            <a:off x="8566180" y="3947260"/>
            <a:ext cx="8175" cy="1353948"/>
          </a:xfrm>
          <a:prstGeom prst="line">
            <a:avLst/>
          </a:prstGeom>
          <a:ln w="25400">
            <a:solidFill>
              <a:schemeClr val="tx1"/>
            </a:solidFill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2110695" y="1807924"/>
            <a:ext cx="2165657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600" dirty="0" smtClean="0"/>
              <a:t>e</a:t>
            </a:r>
            <a:r>
              <a:rPr lang="fr-FR" sz="1600" dirty="0"/>
              <a:t>x</a:t>
            </a:r>
            <a:r>
              <a:rPr lang="fr-FR" sz="1600" dirty="0" smtClean="0"/>
              <a:t>: United Nations (UN)</a:t>
            </a:r>
            <a:endParaRPr lang="fr-FR" sz="1600" dirty="0"/>
          </a:p>
        </p:txBody>
      </p:sp>
      <p:sp>
        <p:nvSpPr>
          <p:cNvPr id="34" name="ZoneTexte 33"/>
          <p:cNvSpPr txBox="1"/>
          <p:nvPr/>
        </p:nvSpPr>
        <p:spPr>
          <a:xfrm>
            <a:off x="8655079" y="5804301"/>
            <a:ext cx="2164439" cy="20512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333" dirty="0" smtClean="0"/>
              <a:t>3GPP TS 28.531, TS 28.532</a:t>
            </a:r>
            <a:endParaRPr lang="fr-FR" sz="1333" dirty="0"/>
          </a:p>
        </p:txBody>
      </p:sp>
    </p:spTree>
    <p:extLst>
      <p:ext uri="{BB962C8B-B14F-4D97-AF65-F5344CB8AC3E}">
        <p14:creationId xmlns:p14="http://schemas.microsoft.com/office/powerpoint/2010/main" val="57084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ZoneTexte 75"/>
          <p:cNvSpPr txBox="1"/>
          <p:nvPr/>
        </p:nvSpPr>
        <p:spPr>
          <a:xfrm>
            <a:off x="3812884" y="4146928"/>
            <a:ext cx="1054776" cy="323165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050" dirty="0" smtClean="0"/>
              <a:t>3GPP TS 28.531,</a:t>
            </a:r>
          </a:p>
          <a:p>
            <a:pPr algn="ctr"/>
            <a:r>
              <a:rPr lang="fr-FR" sz="1050" dirty="0" smtClean="0"/>
              <a:t>TS 28.532</a:t>
            </a:r>
            <a:endParaRPr lang="fr-FR" sz="1050" dirty="0"/>
          </a:p>
        </p:txBody>
      </p:sp>
      <p:sp>
        <p:nvSpPr>
          <p:cNvPr id="75" name="ZoneTexte 74"/>
          <p:cNvSpPr txBox="1"/>
          <p:nvPr/>
        </p:nvSpPr>
        <p:spPr>
          <a:xfrm>
            <a:off x="6052062" y="2863006"/>
            <a:ext cx="1102866" cy="323165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050" dirty="0" smtClean="0"/>
              <a:t>TMF </a:t>
            </a:r>
            <a:r>
              <a:rPr lang="fr-FR" sz="1050" dirty="0"/>
              <a:t>API </a:t>
            </a:r>
            <a:r>
              <a:rPr lang="fr-FR" sz="1050" dirty="0" smtClean="0"/>
              <a:t>641</a:t>
            </a:r>
          </a:p>
          <a:p>
            <a:pPr algn="ctr"/>
            <a:r>
              <a:rPr lang="fr-FR" sz="1050" dirty="0" smtClean="0"/>
              <a:t>(Service </a:t>
            </a:r>
            <a:r>
              <a:rPr lang="fr-FR" sz="1050" dirty="0" err="1" smtClean="0"/>
              <a:t>Ordering</a:t>
            </a:r>
            <a:r>
              <a:rPr lang="fr-FR" sz="1050" dirty="0" smtClean="0"/>
              <a:t>)</a:t>
            </a:r>
            <a:endParaRPr lang="fr-FR" sz="105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err="1" smtClean="0"/>
              <a:t>Organizational</a:t>
            </a:r>
            <a:r>
              <a:rPr lang="fr-FR" sz="3200" dirty="0" smtClean="0"/>
              <a:t> scenario No. 3 (Multiple </a:t>
            </a:r>
            <a:r>
              <a:rPr lang="fr-FR" sz="3200" dirty="0" err="1" smtClean="0"/>
              <a:t>organizations</a:t>
            </a:r>
            <a:r>
              <a:rPr lang="fr-FR" sz="3200" dirty="0" smtClean="0"/>
              <a:t>) - </a:t>
            </a:r>
            <a:r>
              <a:rPr lang="fr-FR" sz="3200" dirty="0" err="1" smtClean="0"/>
              <a:t>Example</a:t>
            </a:r>
            <a:endParaRPr lang="fr-FR" sz="3200" dirty="0"/>
          </a:p>
        </p:txBody>
      </p:sp>
      <p:sp>
        <p:nvSpPr>
          <p:cNvPr id="3" name="Rectangle à coins arrondis 2"/>
          <p:cNvSpPr/>
          <p:nvPr/>
        </p:nvSpPr>
        <p:spPr>
          <a:xfrm>
            <a:off x="143339" y="1892829"/>
            <a:ext cx="2057069" cy="4608512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3970526" y="1892829"/>
            <a:ext cx="3373613" cy="4608512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694127" y="1325530"/>
            <a:ext cx="1984518" cy="49244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 dirty="0" smtClean="0"/>
              <a:t>ex.: Orange </a:t>
            </a:r>
            <a:r>
              <a:rPr lang="fr-FR" sz="1600" dirty="0"/>
              <a:t>Business</a:t>
            </a:r>
          </a:p>
          <a:p>
            <a:pPr algn="ctr"/>
            <a:r>
              <a:rPr lang="fr-FR" sz="1600" dirty="0" smtClean="0"/>
              <a:t>Services (OBS)</a:t>
            </a:r>
            <a:endParaRPr lang="fr-FR" sz="1600" dirty="0"/>
          </a:p>
        </p:txBody>
      </p:sp>
      <p:cxnSp>
        <p:nvCxnSpPr>
          <p:cNvPr id="11" name="Connecteur droit 10"/>
          <p:cNvCxnSpPr>
            <a:stCxn id="16" idx="3"/>
            <a:endCxn id="13" idx="1"/>
          </p:cNvCxnSpPr>
          <p:nvPr/>
        </p:nvCxnSpPr>
        <p:spPr>
          <a:xfrm flipV="1">
            <a:off x="1938636" y="2651115"/>
            <a:ext cx="3223494" cy="480053"/>
          </a:xfrm>
          <a:prstGeom prst="line">
            <a:avLst/>
          </a:prstGeom>
          <a:ln w="254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à coins arrondis 11"/>
          <p:cNvSpPr/>
          <p:nvPr/>
        </p:nvSpPr>
        <p:spPr>
          <a:xfrm>
            <a:off x="4970109" y="2123056"/>
            <a:ext cx="1344149" cy="201622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NSP</a:t>
            </a:r>
          </a:p>
        </p:txBody>
      </p:sp>
      <p:sp>
        <p:nvSpPr>
          <p:cNvPr id="13" name="Organigramme : Processus 12"/>
          <p:cNvSpPr/>
          <p:nvPr/>
        </p:nvSpPr>
        <p:spPr>
          <a:xfrm>
            <a:off x="5162130" y="2411088"/>
            <a:ext cx="960107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BSS</a:t>
            </a:r>
          </a:p>
        </p:txBody>
      </p:sp>
      <p:sp>
        <p:nvSpPr>
          <p:cNvPr id="14" name="Organigramme : Processus 13"/>
          <p:cNvSpPr/>
          <p:nvPr/>
        </p:nvSpPr>
        <p:spPr>
          <a:xfrm>
            <a:off x="5066119" y="3179174"/>
            <a:ext cx="1152128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OSS/SML</a:t>
            </a:r>
          </a:p>
        </p:txBody>
      </p:sp>
      <p:sp>
        <p:nvSpPr>
          <p:cNvPr id="16" name="Rectangle à coins arrondis 15"/>
          <p:cNvSpPr/>
          <p:nvPr/>
        </p:nvSpPr>
        <p:spPr>
          <a:xfrm>
            <a:off x="594487" y="2771128"/>
            <a:ext cx="1344149" cy="720080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NSC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9022588" y="1500315"/>
            <a:ext cx="2469394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 dirty="0" smtClean="0"/>
              <a:t>ex.: </a:t>
            </a:r>
            <a:r>
              <a:rPr lang="fr-FR" sz="1600" dirty="0" err="1" smtClean="0"/>
              <a:t>Telefonica</a:t>
            </a:r>
            <a:r>
              <a:rPr lang="fr-FR" sz="1600" dirty="0" smtClean="0"/>
              <a:t> Spain (TEF)</a:t>
            </a:r>
            <a:endParaRPr lang="fr-FR" sz="1600" dirty="0"/>
          </a:p>
        </p:txBody>
      </p:sp>
      <p:sp>
        <p:nvSpPr>
          <p:cNvPr id="24" name="Rectangle à coins arrondis 23"/>
          <p:cNvSpPr/>
          <p:nvPr/>
        </p:nvSpPr>
        <p:spPr>
          <a:xfrm>
            <a:off x="6315439" y="4423388"/>
            <a:ext cx="878969" cy="474242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CSC</a:t>
            </a:r>
          </a:p>
        </p:txBody>
      </p:sp>
      <p:cxnSp>
        <p:nvCxnSpPr>
          <p:cNvPr id="25" name="Connecteur droit 24"/>
          <p:cNvCxnSpPr>
            <a:stCxn id="24" idx="3"/>
            <a:endCxn id="20" idx="1"/>
          </p:cNvCxnSpPr>
          <p:nvPr/>
        </p:nvCxnSpPr>
        <p:spPr>
          <a:xfrm flipV="1">
            <a:off x="7194408" y="2206101"/>
            <a:ext cx="2702658" cy="2454408"/>
          </a:xfrm>
          <a:prstGeom prst="line">
            <a:avLst/>
          </a:prstGeom>
          <a:ln w="254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>
            <a:stCxn id="12" idx="2"/>
            <a:endCxn id="24" idx="0"/>
          </p:cNvCxnSpPr>
          <p:nvPr/>
        </p:nvCxnSpPr>
        <p:spPr>
          <a:xfrm>
            <a:off x="5642184" y="4139280"/>
            <a:ext cx="1112740" cy="28410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7385424" y="2678182"/>
            <a:ext cx="1469653" cy="76944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 smtClean="0"/>
              <a:t>6. </a:t>
            </a:r>
            <a:r>
              <a:rPr lang="fr-FR" sz="1000" dirty="0"/>
              <a:t>‘I </a:t>
            </a:r>
            <a:r>
              <a:rPr lang="fr-FR" sz="1000" dirty="0" err="1"/>
              <a:t>want</a:t>
            </a:r>
            <a:r>
              <a:rPr lang="fr-FR" sz="1000" dirty="0"/>
              <a:t> to </a:t>
            </a:r>
            <a:r>
              <a:rPr lang="fr-FR" sz="1000" dirty="0" err="1"/>
              <a:t>order</a:t>
            </a:r>
            <a:r>
              <a:rPr lang="fr-FR" sz="1000" dirty="0"/>
              <a:t> the </a:t>
            </a:r>
            <a:r>
              <a:rPr lang="fr-FR" sz="1000" dirty="0" err="1"/>
              <a:t>product</a:t>
            </a:r>
            <a:r>
              <a:rPr lang="fr-FR" sz="1000" dirty="0"/>
              <a:t> </a:t>
            </a:r>
            <a:r>
              <a:rPr lang="fr-FR" sz="1000" dirty="0" smtClean="0"/>
              <a:t>‘X’</a:t>
            </a:r>
            <a:endParaRPr lang="fr-FR" sz="1000" dirty="0"/>
          </a:p>
          <a:p>
            <a:pPr algn="ctr"/>
            <a:r>
              <a:rPr lang="fr-FR" sz="1000" dirty="0"/>
              <a:t>(</a:t>
            </a:r>
            <a:r>
              <a:rPr lang="fr-FR" sz="1000" dirty="0" err="1"/>
              <a:t>e.g</a:t>
            </a:r>
            <a:r>
              <a:rPr lang="fr-FR" sz="1000" dirty="0"/>
              <a:t>. </a:t>
            </a:r>
            <a:r>
              <a:rPr lang="fr-FR" sz="1000" dirty="0" err="1"/>
              <a:t>Wholesale</a:t>
            </a:r>
            <a:r>
              <a:rPr lang="fr-FR" sz="1000" dirty="0"/>
              <a:t>)</a:t>
            </a:r>
          </a:p>
          <a:p>
            <a:pPr algn="ctr"/>
            <a:r>
              <a:rPr lang="fr-FR" sz="1000" dirty="0"/>
              <a:t>(TMF API 622 Product </a:t>
            </a:r>
            <a:r>
              <a:rPr lang="fr-FR" sz="1000" dirty="0" err="1"/>
              <a:t>Ordering</a:t>
            </a:r>
            <a:r>
              <a:rPr lang="fr-FR" sz="1000" dirty="0"/>
              <a:t>)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7389311" y="2117354"/>
            <a:ext cx="1344149" cy="46166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 smtClean="0"/>
              <a:t>5. </a:t>
            </a:r>
            <a:r>
              <a:rPr lang="fr-FR" sz="1000" dirty="0"/>
              <a:t>OBS </a:t>
            </a:r>
            <a:r>
              <a:rPr lang="fr-FR" sz="1000" dirty="0" err="1"/>
              <a:t>chooses</a:t>
            </a:r>
            <a:r>
              <a:rPr lang="fr-FR" sz="1000" dirty="0"/>
              <a:t> a </a:t>
            </a:r>
            <a:r>
              <a:rPr lang="fr-FR" sz="1000" dirty="0" err="1"/>
              <a:t>product</a:t>
            </a:r>
            <a:r>
              <a:rPr lang="fr-FR" sz="1000" dirty="0"/>
              <a:t> </a:t>
            </a:r>
            <a:r>
              <a:rPr lang="fr-FR" sz="1000" dirty="0" err="1"/>
              <a:t>from</a:t>
            </a:r>
            <a:r>
              <a:rPr lang="fr-FR" sz="1000" dirty="0"/>
              <a:t> </a:t>
            </a:r>
            <a:r>
              <a:rPr lang="fr-FR" sz="1000" dirty="0" smtClean="0"/>
              <a:t>TEF Product </a:t>
            </a:r>
            <a:r>
              <a:rPr lang="fr-FR" sz="1000" dirty="0" err="1"/>
              <a:t>offerings</a:t>
            </a:r>
            <a:endParaRPr lang="fr-FR" sz="1000" dirty="0"/>
          </a:p>
        </p:txBody>
      </p:sp>
      <p:sp>
        <p:nvSpPr>
          <p:cNvPr id="29" name="ZoneTexte 28"/>
          <p:cNvSpPr txBox="1"/>
          <p:nvPr/>
        </p:nvSpPr>
        <p:spPr>
          <a:xfrm>
            <a:off x="2467072" y="2468894"/>
            <a:ext cx="1194313" cy="92333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/>
              <a:t>2. ‘I </a:t>
            </a:r>
            <a:r>
              <a:rPr lang="fr-FR" sz="1000" dirty="0" err="1"/>
              <a:t>want</a:t>
            </a:r>
            <a:r>
              <a:rPr lang="fr-FR" sz="1000" dirty="0"/>
              <a:t> to </a:t>
            </a:r>
            <a:r>
              <a:rPr lang="fr-FR" sz="1000" dirty="0" err="1"/>
              <a:t>order</a:t>
            </a:r>
            <a:r>
              <a:rPr lang="fr-FR" sz="1000" dirty="0"/>
              <a:t> the </a:t>
            </a:r>
            <a:r>
              <a:rPr lang="fr-FR" sz="1000" dirty="0" err="1"/>
              <a:t>product</a:t>
            </a:r>
            <a:r>
              <a:rPr lang="fr-FR" sz="1000" dirty="0"/>
              <a:t>:</a:t>
            </a:r>
          </a:p>
          <a:p>
            <a:pPr algn="ctr"/>
            <a:r>
              <a:rPr lang="fr-FR" sz="1000" dirty="0"/>
              <a:t>Network Slice </a:t>
            </a:r>
            <a:r>
              <a:rPr lang="fr-FR" sz="1000" dirty="0" err="1"/>
              <a:t>eMBB</a:t>
            </a:r>
            <a:r>
              <a:rPr lang="fr-FR" sz="1000" dirty="0"/>
              <a:t> Platinum’</a:t>
            </a:r>
          </a:p>
          <a:p>
            <a:pPr algn="ctr"/>
            <a:r>
              <a:rPr lang="fr-FR" sz="1000" dirty="0"/>
              <a:t>(TMF API 622 Product </a:t>
            </a:r>
            <a:r>
              <a:rPr lang="fr-FR" sz="1000" dirty="0" err="1"/>
              <a:t>Ordering</a:t>
            </a:r>
            <a:r>
              <a:rPr lang="fr-FR" sz="1000" dirty="0"/>
              <a:t>)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2349509" y="1785491"/>
            <a:ext cx="1367259" cy="46166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/>
              <a:t>1. </a:t>
            </a:r>
            <a:r>
              <a:rPr lang="fr-FR" sz="1000" dirty="0" smtClean="0"/>
              <a:t>UN </a:t>
            </a:r>
            <a:r>
              <a:rPr lang="fr-FR" sz="1000" dirty="0" err="1" smtClean="0"/>
              <a:t>chooses</a:t>
            </a:r>
            <a:r>
              <a:rPr lang="fr-FR" sz="1000" dirty="0" smtClean="0"/>
              <a:t> </a:t>
            </a:r>
            <a:r>
              <a:rPr lang="fr-FR" sz="1000" dirty="0"/>
              <a:t>a </a:t>
            </a:r>
            <a:r>
              <a:rPr lang="fr-FR" sz="1000" dirty="0" err="1"/>
              <a:t>product</a:t>
            </a:r>
            <a:r>
              <a:rPr lang="fr-FR" sz="1000" dirty="0"/>
              <a:t> </a:t>
            </a:r>
            <a:r>
              <a:rPr lang="fr-FR" sz="1000" dirty="0" err="1"/>
              <a:t>from</a:t>
            </a:r>
            <a:r>
              <a:rPr lang="fr-FR" sz="1000" dirty="0"/>
              <a:t> OBS </a:t>
            </a:r>
            <a:r>
              <a:rPr lang="fr-FR" sz="1000" dirty="0" smtClean="0"/>
              <a:t>Product </a:t>
            </a:r>
            <a:r>
              <a:rPr lang="fr-FR" sz="1000" dirty="0" err="1"/>
              <a:t>offerings</a:t>
            </a:r>
            <a:endParaRPr lang="fr-FR" sz="1000" dirty="0"/>
          </a:p>
        </p:txBody>
      </p:sp>
      <p:sp>
        <p:nvSpPr>
          <p:cNvPr id="36" name="ZoneTexte 35"/>
          <p:cNvSpPr txBox="1"/>
          <p:nvPr/>
        </p:nvSpPr>
        <p:spPr>
          <a:xfrm>
            <a:off x="2267761" y="3561850"/>
            <a:ext cx="1436101" cy="46166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/>
              <a:t>3. </a:t>
            </a:r>
            <a:r>
              <a:rPr lang="fr-FR" sz="1000" dirty="0" smtClean="0"/>
              <a:t>UN </a:t>
            </a:r>
            <a:r>
              <a:rPr lang="fr-FR" sz="1000" dirty="0" err="1" smtClean="0"/>
              <a:t>gets</a:t>
            </a:r>
            <a:r>
              <a:rPr lang="fr-FR" sz="1000" dirty="0" smtClean="0"/>
              <a:t> </a:t>
            </a:r>
            <a:r>
              <a:rPr lang="fr-FR" sz="1000" dirty="0"/>
              <a:t>a ‘Network Slice </a:t>
            </a:r>
            <a:r>
              <a:rPr lang="fr-FR" sz="1000" dirty="0" err="1"/>
              <a:t>eMBB</a:t>
            </a:r>
            <a:r>
              <a:rPr lang="fr-FR" sz="1000" dirty="0"/>
              <a:t> Platinum’ </a:t>
            </a:r>
            <a:r>
              <a:rPr lang="fr-FR" sz="1000" dirty="0" err="1"/>
              <a:t>product</a:t>
            </a:r>
            <a:r>
              <a:rPr lang="fr-FR" sz="1000" dirty="0"/>
              <a:t> </a:t>
            </a:r>
            <a:r>
              <a:rPr lang="fr-FR" sz="1000" dirty="0" err="1"/>
              <a:t>from</a:t>
            </a:r>
            <a:r>
              <a:rPr lang="fr-FR" sz="1000" dirty="0"/>
              <a:t> OBS</a:t>
            </a:r>
          </a:p>
        </p:txBody>
      </p:sp>
      <p:cxnSp>
        <p:nvCxnSpPr>
          <p:cNvPr id="9" name="Connecteur droit 8"/>
          <p:cNvCxnSpPr>
            <a:stCxn id="13" idx="2"/>
            <a:endCxn id="14" idx="0"/>
          </p:cNvCxnSpPr>
          <p:nvPr/>
        </p:nvCxnSpPr>
        <p:spPr>
          <a:xfrm>
            <a:off x="5642183" y="2891141"/>
            <a:ext cx="0" cy="28803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e 72"/>
          <p:cNvGrpSpPr/>
          <p:nvPr/>
        </p:nvGrpSpPr>
        <p:grpSpPr>
          <a:xfrm>
            <a:off x="9150762" y="1892829"/>
            <a:ext cx="2321836" cy="1903919"/>
            <a:chOff x="9150762" y="1892829"/>
            <a:chExt cx="2321836" cy="1903919"/>
          </a:xfrm>
        </p:grpSpPr>
        <p:sp>
          <p:nvSpPr>
            <p:cNvPr id="15" name="Rectangle à coins arrondis 14"/>
            <p:cNvSpPr/>
            <p:nvPr/>
          </p:nvSpPr>
          <p:spPr>
            <a:xfrm>
              <a:off x="9150762" y="1892829"/>
              <a:ext cx="2321836" cy="1903919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à coins arrondis 18"/>
            <p:cNvSpPr/>
            <p:nvPr/>
          </p:nvSpPr>
          <p:spPr>
            <a:xfrm>
              <a:off x="9731221" y="1987943"/>
              <a:ext cx="1160918" cy="832965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fr-FR" sz="5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CSP</a:t>
              </a:r>
            </a:p>
          </p:txBody>
        </p:sp>
        <p:sp>
          <p:nvSpPr>
            <p:cNvPr id="20" name="Organigramme : Processus 19"/>
            <p:cNvSpPr/>
            <p:nvPr/>
          </p:nvSpPr>
          <p:spPr>
            <a:xfrm>
              <a:off x="9897066" y="2106938"/>
              <a:ext cx="829227" cy="198325"/>
            </a:xfrm>
            <a:prstGeom prst="flowChartProcess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BSS</a:t>
              </a:r>
            </a:p>
          </p:txBody>
        </p:sp>
        <p:sp>
          <p:nvSpPr>
            <p:cNvPr id="21" name="Organigramme : Processus 20"/>
            <p:cNvSpPr/>
            <p:nvPr/>
          </p:nvSpPr>
          <p:spPr>
            <a:xfrm>
              <a:off x="9814143" y="2424258"/>
              <a:ext cx="995072" cy="198325"/>
            </a:xfrm>
            <a:prstGeom prst="flowChartProcess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OSS/SML</a:t>
              </a:r>
            </a:p>
          </p:txBody>
        </p:sp>
        <p:sp>
          <p:nvSpPr>
            <p:cNvPr id="22" name="Rectangle à coins arrondis 21"/>
            <p:cNvSpPr/>
            <p:nvPr/>
          </p:nvSpPr>
          <p:spPr>
            <a:xfrm>
              <a:off x="9731221" y="3062946"/>
              <a:ext cx="1160918" cy="694137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fr-FR" sz="5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NOP</a:t>
              </a:r>
            </a:p>
          </p:txBody>
        </p:sp>
        <p:sp>
          <p:nvSpPr>
            <p:cNvPr id="23" name="Organigramme : Processus 22"/>
            <p:cNvSpPr/>
            <p:nvPr/>
          </p:nvSpPr>
          <p:spPr>
            <a:xfrm>
              <a:off x="9814143" y="3181941"/>
              <a:ext cx="995072" cy="198325"/>
            </a:xfrm>
            <a:prstGeom prst="flowChartProcess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OSS/NML</a:t>
              </a:r>
            </a:p>
          </p:txBody>
        </p:sp>
        <p:cxnSp>
          <p:nvCxnSpPr>
            <p:cNvPr id="28" name="Connecteur droit 27"/>
            <p:cNvCxnSpPr>
              <a:stCxn id="19" idx="2"/>
              <a:endCxn id="22" idx="0"/>
            </p:cNvCxnSpPr>
            <p:nvPr/>
          </p:nvCxnSpPr>
          <p:spPr>
            <a:xfrm>
              <a:off x="10311680" y="2820907"/>
              <a:ext cx="0" cy="24203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Ellipse 29"/>
            <p:cNvSpPr/>
            <p:nvPr/>
          </p:nvSpPr>
          <p:spPr>
            <a:xfrm>
              <a:off x="9814143" y="3477404"/>
              <a:ext cx="995072" cy="11899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Network</a:t>
              </a:r>
            </a:p>
          </p:txBody>
        </p:sp>
        <p:cxnSp>
          <p:nvCxnSpPr>
            <p:cNvPr id="18" name="Connecteur droit 17"/>
            <p:cNvCxnSpPr>
              <a:stCxn id="20" idx="2"/>
              <a:endCxn id="21" idx="0"/>
            </p:cNvCxnSpPr>
            <p:nvPr/>
          </p:nvCxnSpPr>
          <p:spPr>
            <a:xfrm>
              <a:off x="10311680" y="2305263"/>
              <a:ext cx="0" cy="11899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>
              <a:stCxn id="23" idx="2"/>
              <a:endCxn id="30" idx="0"/>
            </p:cNvCxnSpPr>
            <p:nvPr/>
          </p:nvCxnSpPr>
          <p:spPr>
            <a:xfrm>
              <a:off x="10311680" y="3380266"/>
              <a:ext cx="0" cy="9713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à coins arrondis 39"/>
          <p:cNvSpPr/>
          <p:nvPr/>
        </p:nvSpPr>
        <p:spPr>
          <a:xfrm>
            <a:off x="4086231" y="4667339"/>
            <a:ext cx="1344149" cy="1680187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1333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NOP</a:t>
            </a:r>
          </a:p>
        </p:txBody>
      </p:sp>
      <p:sp>
        <p:nvSpPr>
          <p:cNvPr id="41" name="Organigramme : Processus 40"/>
          <p:cNvSpPr/>
          <p:nvPr/>
        </p:nvSpPr>
        <p:spPr>
          <a:xfrm>
            <a:off x="4182241" y="4955371"/>
            <a:ext cx="1152128" cy="480053"/>
          </a:xfrm>
          <a:prstGeom prst="flowChartProcess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OSS/NML</a:t>
            </a:r>
          </a:p>
        </p:txBody>
      </p:sp>
      <p:cxnSp>
        <p:nvCxnSpPr>
          <p:cNvPr id="42" name="Connecteur droit 41"/>
          <p:cNvCxnSpPr>
            <a:stCxn id="12" idx="2"/>
            <a:endCxn id="40" idx="0"/>
          </p:cNvCxnSpPr>
          <p:nvPr/>
        </p:nvCxnSpPr>
        <p:spPr>
          <a:xfrm flipH="1">
            <a:off x="4758306" y="4139280"/>
            <a:ext cx="883878" cy="52805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llipse 42"/>
          <p:cNvSpPr/>
          <p:nvPr/>
        </p:nvSpPr>
        <p:spPr>
          <a:xfrm>
            <a:off x="4182241" y="5532854"/>
            <a:ext cx="1152128" cy="498256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 5G </a:t>
            </a:r>
            <a:r>
              <a:rPr lang="fr-FR" sz="9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</a:t>
            </a:r>
            <a:r>
              <a:rPr lang="fr-FR" sz="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Network</a:t>
            </a:r>
            <a:endParaRPr lang="fr-FR" sz="9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Connecteur droit 43"/>
          <p:cNvCxnSpPr>
            <a:stCxn id="41" idx="2"/>
            <a:endCxn id="43" idx="0"/>
          </p:cNvCxnSpPr>
          <p:nvPr/>
        </p:nvCxnSpPr>
        <p:spPr>
          <a:xfrm>
            <a:off x="4758305" y="5435424"/>
            <a:ext cx="0" cy="9743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à coins arrondis 45"/>
          <p:cNvSpPr/>
          <p:nvPr/>
        </p:nvSpPr>
        <p:spPr>
          <a:xfrm>
            <a:off x="5978811" y="5395083"/>
            <a:ext cx="878969" cy="474242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CSC</a:t>
            </a:r>
          </a:p>
        </p:txBody>
      </p:sp>
      <p:cxnSp>
        <p:nvCxnSpPr>
          <p:cNvPr id="47" name="Connecteur droit 46"/>
          <p:cNvCxnSpPr>
            <a:stCxn id="12" idx="2"/>
            <a:endCxn id="46" idx="0"/>
          </p:cNvCxnSpPr>
          <p:nvPr/>
        </p:nvCxnSpPr>
        <p:spPr>
          <a:xfrm>
            <a:off x="5642184" y="4139280"/>
            <a:ext cx="776112" cy="1255803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/>
          <p:cNvSpPr txBox="1"/>
          <p:nvPr/>
        </p:nvSpPr>
        <p:spPr>
          <a:xfrm>
            <a:off x="9836539" y="4090323"/>
            <a:ext cx="907942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1600" dirty="0" smtClean="0"/>
              <a:t>ex.: AT&amp;T</a:t>
            </a:r>
            <a:endParaRPr lang="fr-FR" sz="1600" dirty="0"/>
          </a:p>
        </p:txBody>
      </p:sp>
      <p:grpSp>
        <p:nvGrpSpPr>
          <p:cNvPr id="72" name="Groupe 71"/>
          <p:cNvGrpSpPr/>
          <p:nvPr/>
        </p:nvGrpSpPr>
        <p:grpSpPr>
          <a:xfrm>
            <a:off x="9233685" y="4482837"/>
            <a:ext cx="2321836" cy="1903919"/>
            <a:chOff x="9233685" y="4482837"/>
            <a:chExt cx="2321836" cy="1903919"/>
          </a:xfrm>
        </p:grpSpPr>
        <p:sp>
          <p:nvSpPr>
            <p:cNvPr id="53" name="Rectangle à coins arrondis 52"/>
            <p:cNvSpPr/>
            <p:nvPr/>
          </p:nvSpPr>
          <p:spPr>
            <a:xfrm>
              <a:off x="9233685" y="4482837"/>
              <a:ext cx="2321836" cy="1903919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Rectangle à coins arrondis 53"/>
            <p:cNvSpPr/>
            <p:nvPr/>
          </p:nvSpPr>
          <p:spPr>
            <a:xfrm>
              <a:off x="9814144" y="4577951"/>
              <a:ext cx="1160918" cy="832965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fr-FR" sz="5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CSP</a:t>
              </a:r>
            </a:p>
          </p:txBody>
        </p:sp>
        <p:sp>
          <p:nvSpPr>
            <p:cNvPr id="55" name="Organigramme : Processus 54"/>
            <p:cNvSpPr/>
            <p:nvPr/>
          </p:nvSpPr>
          <p:spPr>
            <a:xfrm>
              <a:off x="9979989" y="4696946"/>
              <a:ext cx="829227" cy="198325"/>
            </a:xfrm>
            <a:prstGeom prst="flowChartProcess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BSS</a:t>
              </a:r>
            </a:p>
          </p:txBody>
        </p:sp>
        <p:sp>
          <p:nvSpPr>
            <p:cNvPr id="56" name="Organigramme : Processus 55"/>
            <p:cNvSpPr/>
            <p:nvPr/>
          </p:nvSpPr>
          <p:spPr>
            <a:xfrm>
              <a:off x="9897066" y="5014266"/>
              <a:ext cx="995072" cy="198325"/>
            </a:xfrm>
            <a:prstGeom prst="flowChartProcess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OSS/SML</a:t>
              </a:r>
            </a:p>
          </p:txBody>
        </p:sp>
        <p:sp>
          <p:nvSpPr>
            <p:cNvPr id="57" name="Rectangle à coins arrondis 56"/>
            <p:cNvSpPr/>
            <p:nvPr/>
          </p:nvSpPr>
          <p:spPr>
            <a:xfrm>
              <a:off x="9814144" y="5652954"/>
              <a:ext cx="1160918" cy="694137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fr-FR" sz="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fr-FR" sz="5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NOP</a:t>
              </a:r>
            </a:p>
          </p:txBody>
        </p:sp>
        <p:sp>
          <p:nvSpPr>
            <p:cNvPr id="58" name="Organigramme : Processus 57"/>
            <p:cNvSpPr/>
            <p:nvPr/>
          </p:nvSpPr>
          <p:spPr>
            <a:xfrm>
              <a:off x="9897066" y="5771949"/>
              <a:ext cx="995072" cy="198325"/>
            </a:xfrm>
            <a:prstGeom prst="flowChartProcess">
              <a:avLst/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OSS/NML</a:t>
              </a:r>
            </a:p>
          </p:txBody>
        </p:sp>
        <p:cxnSp>
          <p:nvCxnSpPr>
            <p:cNvPr id="59" name="Connecteur droit 58"/>
            <p:cNvCxnSpPr>
              <a:stCxn id="54" idx="2"/>
              <a:endCxn id="57" idx="0"/>
            </p:cNvCxnSpPr>
            <p:nvPr/>
          </p:nvCxnSpPr>
          <p:spPr>
            <a:xfrm>
              <a:off x="10394603" y="5410915"/>
              <a:ext cx="0" cy="24203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Ellipse 59"/>
            <p:cNvSpPr/>
            <p:nvPr/>
          </p:nvSpPr>
          <p:spPr>
            <a:xfrm>
              <a:off x="9897066" y="6067412"/>
              <a:ext cx="995072" cy="11899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Network</a:t>
              </a:r>
            </a:p>
          </p:txBody>
        </p:sp>
        <p:cxnSp>
          <p:nvCxnSpPr>
            <p:cNvPr id="61" name="Connecteur droit 60"/>
            <p:cNvCxnSpPr>
              <a:stCxn id="55" idx="2"/>
              <a:endCxn id="56" idx="0"/>
            </p:cNvCxnSpPr>
            <p:nvPr/>
          </p:nvCxnSpPr>
          <p:spPr>
            <a:xfrm>
              <a:off x="10394603" y="4895271"/>
              <a:ext cx="0" cy="11899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/>
            <p:cNvCxnSpPr>
              <a:stCxn id="58" idx="2"/>
              <a:endCxn id="60" idx="0"/>
            </p:cNvCxnSpPr>
            <p:nvPr/>
          </p:nvCxnSpPr>
          <p:spPr>
            <a:xfrm>
              <a:off x="10394603" y="5970274"/>
              <a:ext cx="0" cy="9713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3" name="Connecteur droit 62"/>
          <p:cNvCxnSpPr>
            <a:stCxn id="46" idx="3"/>
            <a:endCxn id="55" idx="1"/>
          </p:cNvCxnSpPr>
          <p:nvPr/>
        </p:nvCxnSpPr>
        <p:spPr>
          <a:xfrm flipV="1">
            <a:off x="6857780" y="4796109"/>
            <a:ext cx="3122209" cy="836095"/>
          </a:xfrm>
          <a:prstGeom prst="line">
            <a:avLst/>
          </a:prstGeom>
          <a:ln w="254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ZoneTexte 65"/>
          <p:cNvSpPr txBox="1"/>
          <p:nvPr/>
        </p:nvSpPr>
        <p:spPr>
          <a:xfrm>
            <a:off x="7407744" y="1686012"/>
            <a:ext cx="1344149" cy="3077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/>
              <a:t>4. OBS </a:t>
            </a:r>
            <a:r>
              <a:rPr lang="fr-FR" sz="1000" dirty="0" err="1" smtClean="0"/>
              <a:t>needs</a:t>
            </a:r>
            <a:r>
              <a:rPr lang="fr-FR" sz="1000" dirty="0" smtClean="0"/>
              <a:t> RAN </a:t>
            </a:r>
            <a:r>
              <a:rPr lang="fr-FR" sz="1000" dirty="0" err="1" smtClean="0"/>
              <a:t>coverage</a:t>
            </a:r>
            <a:r>
              <a:rPr lang="fr-FR" sz="1000" dirty="0" smtClean="0"/>
              <a:t> in Spain</a:t>
            </a:r>
            <a:endParaRPr lang="fr-FR" sz="1000" dirty="0"/>
          </a:p>
        </p:txBody>
      </p:sp>
      <p:sp>
        <p:nvSpPr>
          <p:cNvPr id="67" name="ZoneTexte 66"/>
          <p:cNvSpPr txBox="1"/>
          <p:nvPr/>
        </p:nvSpPr>
        <p:spPr>
          <a:xfrm>
            <a:off x="7505503" y="5450510"/>
            <a:ext cx="1469653" cy="76944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 smtClean="0"/>
              <a:t>9. </a:t>
            </a:r>
            <a:r>
              <a:rPr lang="fr-FR" sz="1000" dirty="0"/>
              <a:t>‘I </a:t>
            </a:r>
            <a:r>
              <a:rPr lang="fr-FR" sz="1000" dirty="0" err="1"/>
              <a:t>want</a:t>
            </a:r>
            <a:r>
              <a:rPr lang="fr-FR" sz="1000" dirty="0"/>
              <a:t> to </a:t>
            </a:r>
            <a:r>
              <a:rPr lang="fr-FR" sz="1000" dirty="0" err="1"/>
              <a:t>order</a:t>
            </a:r>
            <a:r>
              <a:rPr lang="fr-FR" sz="1000" dirty="0"/>
              <a:t> the </a:t>
            </a:r>
            <a:r>
              <a:rPr lang="fr-FR" sz="1000" dirty="0" err="1"/>
              <a:t>product</a:t>
            </a:r>
            <a:r>
              <a:rPr lang="fr-FR" sz="1000" dirty="0"/>
              <a:t> </a:t>
            </a:r>
            <a:r>
              <a:rPr lang="fr-FR" sz="1000" dirty="0" smtClean="0"/>
              <a:t>‘Y’</a:t>
            </a:r>
            <a:endParaRPr lang="fr-FR" sz="1000" dirty="0"/>
          </a:p>
          <a:p>
            <a:pPr algn="ctr"/>
            <a:r>
              <a:rPr lang="fr-FR" sz="1000" dirty="0"/>
              <a:t>(</a:t>
            </a:r>
            <a:r>
              <a:rPr lang="fr-FR" sz="1000" dirty="0" err="1"/>
              <a:t>e.g</a:t>
            </a:r>
            <a:r>
              <a:rPr lang="fr-FR" sz="1000" dirty="0"/>
              <a:t>. </a:t>
            </a:r>
            <a:r>
              <a:rPr lang="fr-FR" sz="1000" dirty="0" smtClean="0"/>
              <a:t>Network Slice)</a:t>
            </a:r>
            <a:endParaRPr lang="fr-FR" sz="1000" dirty="0"/>
          </a:p>
          <a:p>
            <a:pPr algn="ctr"/>
            <a:r>
              <a:rPr lang="fr-FR" sz="1000" dirty="0"/>
              <a:t>(TMF API 622 Product </a:t>
            </a:r>
            <a:r>
              <a:rPr lang="fr-FR" sz="1000" dirty="0" err="1"/>
              <a:t>Ordering</a:t>
            </a:r>
            <a:r>
              <a:rPr lang="fr-FR" sz="1000" dirty="0"/>
              <a:t>)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7509390" y="4700841"/>
            <a:ext cx="1344149" cy="46166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 smtClean="0"/>
              <a:t>8. </a:t>
            </a:r>
            <a:r>
              <a:rPr lang="fr-FR" sz="1000" dirty="0"/>
              <a:t>OBS </a:t>
            </a:r>
            <a:r>
              <a:rPr lang="fr-FR" sz="1000" dirty="0" err="1"/>
              <a:t>chooses</a:t>
            </a:r>
            <a:r>
              <a:rPr lang="fr-FR" sz="1000" dirty="0"/>
              <a:t> a </a:t>
            </a:r>
            <a:r>
              <a:rPr lang="fr-FR" sz="1000" dirty="0" err="1"/>
              <a:t>product</a:t>
            </a:r>
            <a:r>
              <a:rPr lang="fr-FR" sz="1000" dirty="0"/>
              <a:t> </a:t>
            </a:r>
            <a:r>
              <a:rPr lang="fr-FR" sz="1000" dirty="0" err="1"/>
              <a:t>from</a:t>
            </a:r>
            <a:r>
              <a:rPr lang="fr-FR" sz="1000" dirty="0"/>
              <a:t> </a:t>
            </a:r>
            <a:r>
              <a:rPr lang="fr-FR" sz="1000" dirty="0" smtClean="0"/>
              <a:t>AT&amp;T Product </a:t>
            </a:r>
            <a:r>
              <a:rPr lang="fr-FR" sz="1000" dirty="0" err="1"/>
              <a:t>offerings</a:t>
            </a:r>
            <a:endParaRPr lang="fr-FR" sz="1000" dirty="0"/>
          </a:p>
        </p:txBody>
      </p:sp>
      <p:sp>
        <p:nvSpPr>
          <p:cNvPr id="69" name="ZoneTexte 68"/>
          <p:cNvSpPr txBox="1"/>
          <p:nvPr/>
        </p:nvSpPr>
        <p:spPr>
          <a:xfrm>
            <a:off x="7527823" y="4269499"/>
            <a:ext cx="1344149" cy="3077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000" dirty="0" smtClean="0"/>
              <a:t>7. </a:t>
            </a:r>
            <a:r>
              <a:rPr lang="fr-FR" sz="1000" dirty="0"/>
              <a:t>OBS </a:t>
            </a:r>
            <a:r>
              <a:rPr lang="fr-FR" sz="1000" dirty="0" err="1" smtClean="0"/>
              <a:t>needs</a:t>
            </a:r>
            <a:r>
              <a:rPr lang="fr-FR" sz="1000" dirty="0" smtClean="0"/>
              <a:t> RAN </a:t>
            </a:r>
            <a:r>
              <a:rPr lang="fr-FR" sz="1000" dirty="0" err="1" smtClean="0"/>
              <a:t>coverage</a:t>
            </a:r>
            <a:r>
              <a:rPr lang="fr-FR" sz="1000" dirty="0" smtClean="0"/>
              <a:t> in USA</a:t>
            </a:r>
            <a:endParaRPr lang="fr-FR" sz="1000" dirty="0"/>
          </a:p>
        </p:txBody>
      </p:sp>
      <p:cxnSp>
        <p:nvCxnSpPr>
          <p:cNvPr id="74" name="Connecteur droit 73"/>
          <p:cNvCxnSpPr/>
          <p:nvPr/>
        </p:nvCxnSpPr>
        <p:spPr>
          <a:xfrm flipV="1">
            <a:off x="5788989" y="2908380"/>
            <a:ext cx="1" cy="290103"/>
          </a:xfrm>
          <a:prstGeom prst="line">
            <a:avLst/>
          </a:prstGeom>
          <a:ln w="25400">
            <a:solidFill>
              <a:schemeClr val="tx1"/>
            </a:solidFill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/>
          <p:cNvCxnSpPr/>
          <p:nvPr/>
        </p:nvCxnSpPr>
        <p:spPr>
          <a:xfrm flipV="1">
            <a:off x="4396593" y="3640485"/>
            <a:ext cx="866296" cy="1291188"/>
          </a:xfrm>
          <a:prstGeom prst="line">
            <a:avLst/>
          </a:prstGeom>
          <a:ln w="25400">
            <a:solidFill>
              <a:schemeClr val="tx1"/>
            </a:solidFill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ZoneTexte 78"/>
          <p:cNvSpPr txBox="1"/>
          <p:nvPr/>
        </p:nvSpPr>
        <p:spPr>
          <a:xfrm>
            <a:off x="5379220" y="6100018"/>
            <a:ext cx="1639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/>
              <a:t>*: OBS </a:t>
            </a:r>
            <a:r>
              <a:rPr lang="fr-FR" sz="1000" dirty="0" err="1" smtClean="0"/>
              <a:t>owns</a:t>
            </a:r>
            <a:r>
              <a:rPr lang="fr-FR" sz="1000" dirty="0" smtClean="0"/>
              <a:t> </a:t>
            </a:r>
            <a:r>
              <a:rPr lang="fr-FR" sz="1000" dirty="0" err="1" smtClean="0"/>
              <a:t>its</a:t>
            </a:r>
            <a:r>
              <a:rPr lang="fr-FR" sz="1000" dirty="0" smtClean="0"/>
              <a:t> 5G CN</a:t>
            </a:r>
            <a:endParaRPr lang="fr-FR" sz="1000" dirty="0"/>
          </a:p>
        </p:txBody>
      </p:sp>
      <p:sp>
        <p:nvSpPr>
          <p:cNvPr id="80" name="ZoneTexte 79"/>
          <p:cNvSpPr txBox="1"/>
          <p:nvPr/>
        </p:nvSpPr>
        <p:spPr>
          <a:xfrm>
            <a:off x="10626594" y="2337717"/>
            <a:ext cx="375103" cy="769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500" dirty="0" smtClean="0"/>
              <a:t>TMF </a:t>
            </a:r>
            <a:r>
              <a:rPr lang="fr-FR" sz="500" dirty="0"/>
              <a:t>API </a:t>
            </a:r>
            <a:r>
              <a:rPr lang="fr-FR" sz="500" dirty="0" smtClean="0"/>
              <a:t>641</a:t>
            </a:r>
          </a:p>
        </p:txBody>
      </p:sp>
      <p:sp>
        <p:nvSpPr>
          <p:cNvPr id="81" name="ZoneTexte 80"/>
          <p:cNvSpPr txBox="1"/>
          <p:nvPr/>
        </p:nvSpPr>
        <p:spPr>
          <a:xfrm>
            <a:off x="10680458" y="4916829"/>
            <a:ext cx="375103" cy="769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500" dirty="0" smtClean="0"/>
              <a:t>TMF </a:t>
            </a:r>
            <a:r>
              <a:rPr lang="fr-FR" sz="500" dirty="0"/>
              <a:t>API </a:t>
            </a:r>
            <a:r>
              <a:rPr lang="fr-FR" sz="500" dirty="0" smtClean="0"/>
              <a:t>641</a:t>
            </a:r>
          </a:p>
        </p:txBody>
      </p:sp>
      <p:sp>
        <p:nvSpPr>
          <p:cNvPr id="64" name="ZoneTexte 63"/>
          <p:cNvSpPr txBox="1"/>
          <p:nvPr/>
        </p:nvSpPr>
        <p:spPr>
          <a:xfrm>
            <a:off x="183732" y="1410585"/>
            <a:ext cx="2165657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600" dirty="0" smtClean="0"/>
              <a:t>e</a:t>
            </a:r>
            <a:r>
              <a:rPr lang="fr-FR" sz="1600" dirty="0"/>
              <a:t>x</a:t>
            </a:r>
            <a:r>
              <a:rPr lang="fr-FR" sz="1600" dirty="0" smtClean="0"/>
              <a:t>: United Nations (UN)</a:t>
            </a:r>
            <a:endParaRPr lang="fr-FR" sz="1600" dirty="0"/>
          </a:p>
        </p:txBody>
      </p:sp>
      <p:sp>
        <p:nvSpPr>
          <p:cNvPr id="65" name="ZoneTexte 64"/>
          <p:cNvSpPr txBox="1"/>
          <p:nvPr/>
        </p:nvSpPr>
        <p:spPr>
          <a:xfrm>
            <a:off x="10568504" y="2836841"/>
            <a:ext cx="60272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600" dirty="0" smtClean="0"/>
              <a:t>3GPP TS 28.531,</a:t>
            </a:r>
          </a:p>
          <a:p>
            <a:pPr algn="ctr"/>
            <a:r>
              <a:rPr lang="fr-FR" sz="600" dirty="0" smtClean="0"/>
              <a:t>TS 28.532</a:t>
            </a:r>
            <a:endParaRPr lang="fr-FR" sz="600" dirty="0"/>
          </a:p>
        </p:txBody>
      </p:sp>
      <p:sp>
        <p:nvSpPr>
          <p:cNvPr id="70" name="ZoneTexte 69"/>
          <p:cNvSpPr txBox="1"/>
          <p:nvPr/>
        </p:nvSpPr>
        <p:spPr>
          <a:xfrm>
            <a:off x="10568504" y="5427662"/>
            <a:ext cx="60272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600" dirty="0" smtClean="0"/>
              <a:t>3GPP TS 28.531,</a:t>
            </a:r>
          </a:p>
          <a:p>
            <a:pPr algn="ctr"/>
            <a:r>
              <a:rPr lang="fr-FR" sz="600" dirty="0" smtClean="0"/>
              <a:t>TS 28.532</a:t>
            </a:r>
            <a:endParaRPr lang="fr-FR" sz="600" dirty="0"/>
          </a:p>
        </p:txBody>
      </p:sp>
      <p:sp>
        <p:nvSpPr>
          <p:cNvPr id="71" name="ZoneTexte 70"/>
          <p:cNvSpPr txBox="1"/>
          <p:nvPr/>
        </p:nvSpPr>
        <p:spPr>
          <a:xfrm>
            <a:off x="10756317" y="5945427"/>
            <a:ext cx="60272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600" dirty="0" smtClean="0"/>
              <a:t>3GPP TS 28.531,</a:t>
            </a:r>
          </a:p>
          <a:p>
            <a:pPr algn="ctr"/>
            <a:r>
              <a:rPr lang="fr-FR" sz="600" dirty="0" smtClean="0"/>
              <a:t>TS 28.532</a:t>
            </a:r>
            <a:endParaRPr lang="fr-FR" sz="600" dirty="0"/>
          </a:p>
        </p:txBody>
      </p:sp>
      <p:sp>
        <p:nvSpPr>
          <p:cNvPr id="78" name="ZoneTexte 77"/>
          <p:cNvSpPr txBox="1"/>
          <p:nvPr/>
        </p:nvSpPr>
        <p:spPr>
          <a:xfrm>
            <a:off x="10661700" y="3306535"/>
            <a:ext cx="60272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FR" sz="600" dirty="0" smtClean="0"/>
              <a:t>3GPP TS 28.531,</a:t>
            </a:r>
          </a:p>
          <a:p>
            <a:pPr algn="ctr"/>
            <a:r>
              <a:rPr lang="fr-FR" sz="600" dirty="0" smtClean="0"/>
              <a:t>TS 28.532</a:t>
            </a:r>
            <a:endParaRPr lang="fr-FR" sz="600" dirty="0"/>
          </a:p>
        </p:txBody>
      </p:sp>
    </p:spTree>
    <p:extLst>
      <p:ext uri="{BB962C8B-B14F-4D97-AF65-F5344CB8AC3E}">
        <p14:creationId xmlns:p14="http://schemas.microsoft.com/office/powerpoint/2010/main" val="175504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01923" y="1777578"/>
            <a:ext cx="5676900" cy="4481128"/>
          </a:xfrm>
        </p:spPr>
        <p:txBody>
          <a:bodyPr/>
          <a:lstStyle/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/>
              <a:t>Network Slice type </a:t>
            </a:r>
            <a:r>
              <a:rPr lang="fr-FR" sz="1200" dirty="0" err="1"/>
              <a:t>eMBB</a:t>
            </a:r>
            <a:r>
              <a:rPr lang="fr-FR" sz="1200" dirty="0"/>
              <a:t> </a:t>
            </a:r>
            <a:endParaRPr lang="fr-FR" sz="1200" dirty="0" smtClean="0"/>
          </a:p>
          <a:p>
            <a:pPr marL="622284" lvl="2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/>
              <a:t>Guaranteed</a:t>
            </a:r>
            <a:r>
              <a:rPr lang="fr-FR" sz="1200" dirty="0"/>
              <a:t> </a:t>
            </a:r>
            <a:r>
              <a:rPr lang="fr-FR" sz="1200" dirty="0" err="1"/>
              <a:t>throughput</a:t>
            </a:r>
            <a:r>
              <a:rPr lang="fr-FR" sz="1200" dirty="0"/>
              <a:t> / data rate = 0 (i.e. Best effort)</a:t>
            </a: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Silver</a:t>
            </a:r>
            <a:r>
              <a:rPr lang="fr-FR" sz="1200" dirty="0" smtClean="0"/>
              <a:t> + </a:t>
            </a:r>
            <a:r>
              <a:rPr lang="fr-FR" sz="1200" dirty="0" err="1" smtClean="0"/>
              <a:t>Additional</a:t>
            </a:r>
            <a:r>
              <a:rPr lang="fr-FR" sz="1200" dirty="0" smtClean="0"/>
              <a:t> </a:t>
            </a:r>
            <a:r>
              <a:rPr lang="fr-FR" sz="1200" dirty="0" err="1" smtClean="0"/>
              <a:t>functions</a:t>
            </a:r>
            <a:endParaRPr lang="fr-FR" sz="1200" dirty="0" smtClean="0"/>
          </a:p>
          <a:p>
            <a:pPr marL="622284" lvl="2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Guaranteed</a:t>
            </a:r>
            <a:r>
              <a:rPr lang="fr-FR" sz="1200" dirty="0" smtClean="0"/>
              <a:t> </a:t>
            </a:r>
            <a:r>
              <a:rPr lang="fr-FR" sz="1200" dirty="0" err="1" smtClean="0"/>
              <a:t>throughput</a:t>
            </a:r>
            <a:r>
              <a:rPr lang="fr-FR" sz="1200" dirty="0" smtClean="0"/>
              <a:t> / data rate = 10 Mbps</a:t>
            </a:r>
          </a:p>
          <a:p>
            <a:pPr marL="622284" lvl="2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Capabilility</a:t>
            </a:r>
            <a:r>
              <a:rPr lang="fr-FR" sz="1200" dirty="0" smtClean="0"/>
              <a:t> to </a:t>
            </a:r>
            <a:r>
              <a:rPr lang="fr-FR" sz="1200" dirty="0" err="1" smtClean="0"/>
              <a:t>receive</a:t>
            </a:r>
            <a:r>
              <a:rPr lang="fr-FR" sz="1200" dirty="0" smtClean="0"/>
              <a:t> Product-</a:t>
            </a:r>
            <a:r>
              <a:rPr lang="fr-FR" sz="1200" dirty="0" err="1" smtClean="0"/>
              <a:t>level</a:t>
            </a:r>
            <a:r>
              <a:rPr lang="fr-FR" sz="1200" dirty="0" smtClean="0"/>
              <a:t> Critical </a:t>
            </a:r>
            <a:r>
              <a:rPr lang="fr-FR" sz="1200" dirty="0" err="1" smtClean="0"/>
              <a:t>Alarms</a:t>
            </a:r>
            <a:endParaRPr lang="fr-FR" sz="1200" dirty="0" smtClean="0"/>
          </a:p>
          <a:p>
            <a:pPr marL="622284" lvl="2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Capability</a:t>
            </a:r>
            <a:r>
              <a:rPr lang="fr-FR" sz="1200" dirty="0" smtClean="0"/>
              <a:t> </a:t>
            </a:r>
            <a:r>
              <a:rPr lang="fr-FR" sz="1200" dirty="0"/>
              <a:t>to </a:t>
            </a:r>
            <a:r>
              <a:rPr lang="fr-FR" sz="1200" dirty="0" err="1"/>
              <a:t>receive</a:t>
            </a:r>
            <a:r>
              <a:rPr lang="fr-FR" sz="1200" dirty="0"/>
              <a:t> 2 Product-</a:t>
            </a:r>
            <a:r>
              <a:rPr lang="fr-FR" sz="1200" dirty="0" err="1"/>
              <a:t>level</a:t>
            </a:r>
            <a:r>
              <a:rPr lang="fr-FR" sz="1200" dirty="0"/>
              <a:t> </a:t>
            </a:r>
            <a:r>
              <a:rPr lang="fr-FR" sz="1200" dirty="0" err="1"/>
              <a:t>KPIs</a:t>
            </a:r>
            <a:r>
              <a:rPr lang="fr-FR" sz="1200" dirty="0"/>
              <a:t>:</a:t>
            </a:r>
          </a:p>
          <a:p>
            <a:pPr marL="924961" lvl="3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Session </a:t>
            </a:r>
            <a:r>
              <a:rPr lang="fr-FR" sz="1200" dirty="0"/>
              <a:t>establishment </a:t>
            </a:r>
            <a:r>
              <a:rPr lang="fr-FR" sz="1200" dirty="0" err="1"/>
              <a:t>success</a:t>
            </a:r>
            <a:r>
              <a:rPr lang="fr-FR" sz="1200" dirty="0"/>
              <a:t> </a:t>
            </a:r>
            <a:r>
              <a:rPr lang="fr-FR" sz="1200" dirty="0" smtClean="0"/>
              <a:t>rate for the network slice</a:t>
            </a:r>
            <a:endParaRPr lang="fr-FR" sz="1200" dirty="0"/>
          </a:p>
          <a:p>
            <a:pPr marL="924961" lvl="3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/>
              <a:t>Upstream</a:t>
            </a:r>
            <a:r>
              <a:rPr lang="fr-FR" sz="1200" dirty="0"/>
              <a:t> and </a:t>
            </a:r>
            <a:r>
              <a:rPr lang="fr-FR" sz="1200" dirty="0" err="1"/>
              <a:t>downstream</a:t>
            </a:r>
            <a:r>
              <a:rPr lang="fr-FR" sz="1200" dirty="0"/>
              <a:t> </a:t>
            </a:r>
            <a:r>
              <a:rPr lang="fr-FR" sz="1200" dirty="0" err="1" smtClean="0"/>
              <a:t>throughput</a:t>
            </a:r>
            <a:r>
              <a:rPr lang="fr-FR" sz="1200" dirty="0" smtClean="0"/>
              <a:t> for the network slice</a:t>
            </a:r>
            <a:endParaRPr lang="fr-FR" sz="1200" dirty="0"/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Gold + Advanced </a:t>
            </a:r>
            <a:r>
              <a:rPr lang="fr-FR" sz="1200" dirty="0" err="1"/>
              <a:t>functions</a:t>
            </a:r>
            <a:endParaRPr lang="fr-FR" sz="1200" dirty="0"/>
          </a:p>
          <a:p>
            <a:pPr marL="622284" lvl="2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/>
              <a:t>Guaranteed</a:t>
            </a:r>
            <a:r>
              <a:rPr lang="fr-FR" sz="1200" dirty="0"/>
              <a:t> </a:t>
            </a:r>
            <a:r>
              <a:rPr lang="fr-FR" sz="1200" dirty="0" err="1"/>
              <a:t>throughput</a:t>
            </a:r>
            <a:r>
              <a:rPr lang="fr-FR" sz="1200" dirty="0"/>
              <a:t> / data rate = </a:t>
            </a:r>
            <a:r>
              <a:rPr lang="fr-FR" sz="1200" dirty="0" smtClean="0"/>
              <a:t>100 </a:t>
            </a:r>
            <a:r>
              <a:rPr lang="fr-FR" sz="1200" dirty="0"/>
              <a:t>Mbps</a:t>
            </a:r>
          </a:p>
          <a:p>
            <a:pPr marL="622284" lvl="2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Capabilility</a:t>
            </a:r>
            <a:r>
              <a:rPr lang="fr-FR" sz="1200" dirty="0" smtClean="0"/>
              <a:t> </a:t>
            </a:r>
            <a:r>
              <a:rPr lang="fr-FR" sz="1200" dirty="0"/>
              <a:t>to </a:t>
            </a:r>
            <a:r>
              <a:rPr lang="fr-FR" sz="1200" dirty="0" err="1"/>
              <a:t>receive</a:t>
            </a:r>
            <a:r>
              <a:rPr lang="fr-FR" sz="1200" dirty="0"/>
              <a:t> </a:t>
            </a:r>
            <a:r>
              <a:rPr lang="fr-FR" sz="1200" dirty="0" smtClean="0"/>
              <a:t>Product-</a:t>
            </a:r>
            <a:r>
              <a:rPr lang="fr-FR" sz="1200" dirty="0" err="1" smtClean="0"/>
              <a:t>level</a:t>
            </a:r>
            <a:r>
              <a:rPr lang="fr-FR" sz="1200" dirty="0" smtClean="0"/>
              <a:t> </a:t>
            </a:r>
            <a:r>
              <a:rPr lang="fr-FR" sz="1200" dirty="0" err="1" smtClean="0"/>
              <a:t>Critical+Major+Minor</a:t>
            </a:r>
            <a:r>
              <a:rPr lang="fr-FR" sz="1200" dirty="0" smtClean="0"/>
              <a:t> </a:t>
            </a:r>
            <a:r>
              <a:rPr lang="fr-FR" sz="1200" dirty="0" err="1" smtClean="0"/>
              <a:t>Alarms</a:t>
            </a:r>
            <a:endParaRPr lang="fr-FR" sz="1200" dirty="0"/>
          </a:p>
          <a:p>
            <a:pPr marL="622284" lvl="2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/>
              <a:t>Capability</a:t>
            </a:r>
            <a:r>
              <a:rPr lang="fr-FR" sz="1200" dirty="0"/>
              <a:t> to </a:t>
            </a:r>
            <a:r>
              <a:rPr lang="fr-FR" sz="1200" dirty="0" err="1"/>
              <a:t>receive</a:t>
            </a:r>
            <a:r>
              <a:rPr lang="fr-FR" sz="1200" dirty="0"/>
              <a:t> </a:t>
            </a:r>
            <a:r>
              <a:rPr lang="fr-FR" sz="1200" dirty="0" smtClean="0"/>
              <a:t>all </a:t>
            </a:r>
            <a:r>
              <a:rPr lang="fr-FR" sz="1200" dirty="0" err="1" smtClean="0"/>
              <a:t>following</a:t>
            </a:r>
            <a:r>
              <a:rPr lang="fr-FR" sz="1200" dirty="0" smtClean="0"/>
              <a:t> Product-</a:t>
            </a:r>
            <a:r>
              <a:rPr lang="fr-FR" sz="1200" dirty="0" err="1" smtClean="0"/>
              <a:t>level</a:t>
            </a:r>
            <a:r>
              <a:rPr lang="fr-FR" sz="1200" dirty="0" smtClean="0"/>
              <a:t> </a:t>
            </a:r>
            <a:r>
              <a:rPr lang="fr-FR" sz="1200" dirty="0" err="1"/>
              <a:t>KPIs</a:t>
            </a:r>
            <a:r>
              <a:rPr lang="fr-FR" sz="1200" dirty="0"/>
              <a:t>:</a:t>
            </a:r>
          </a:p>
          <a:p>
            <a:pPr marL="924961" lvl="3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Accessibility</a:t>
            </a:r>
            <a:r>
              <a:rPr lang="fr-FR" sz="1200" dirty="0" smtClean="0"/>
              <a:t> </a:t>
            </a:r>
            <a:r>
              <a:rPr lang="fr-FR" sz="1200" dirty="0" err="1" smtClean="0"/>
              <a:t>KPIs</a:t>
            </a:r>
            <a:r>
              <a:rPr lang="fr-FR" sz="1200" dirty="0" smtClean="0"/>
              <a:t> for </a:t>
            </a:r>
            <a:r>
              <a:rPr lang="fr-FR" sz="1200" dirty="0"/>
              <a:t>the </a:t>
            </a:r>
            <a:r>
              <a:rPr lang="fr-FR" sz="1200" dirty="0" smtClean="0"/>
              <a:t>Network Slice </a:t>
            </a:r>
            <a:r>
              <a:rPr lang="fr-FR" sz="1200" dirty="0" err="1" smtClean="0"/>
              <a:t>eMBB</a:t>
            </a:r>
            <a:r>
              <a:rPr lang="fr-FR" sz="1200" dirty="0" smtClean="0"/>
              <a:t> Platinum</a:t>
            </a:r>
          </a:p>
          <a:p>
            <a:pPr marL="924961" lvl="3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Integrity</a:t>
            </a:r>
            <a:r>
              <a:rPr lang="fr-FR" sz="1200" dirty="0" smtClean="0"/>
              <a:t> </a:t>
            </a:r>
            <a:r>
              <a:rPr lang="fr-FR" sz="1200" dirty="0" err="1" smtClean="0"/>
              <a:t>KPIs</a:t>
            </a:r>
            <a:r>
              <a:rPr lang="fr-FR" sz="1200" dirty="0"/>
              <a:t> for the Network Slice </a:t>
            </a:r>
            <a:r>
              <a:rPr lang="fr-FR" sz="1200" dirty="0" err="1"/>
              <a:t>eMBB</a:t>
            </a:r>
            <a:r>
              <a:rPr lang="fr-FR" sz="1200" dirty="0"/>
              <a:t> Platinum </a:t>
            </a:r>
            <a:endParaRPr lang="fr-FR" sz="1200" dirty="0" smtClean="0"/>
          </a:p>
          <a:p>
            <a:pPr marL="924961" lvl="3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Utilization</a:t>
            </a:r>
            <a:r>
              <a:rPr lang="fr-FR" sz="1200" dirty="0" smtClean="0"/>
              <a:t> </a:t>
            </a:r>
            <a:r>
              <a:rPr lang="fr-FR" sz="1200" dirty="0" err="1" smtClean="0"/>
              <a:t>KPIs</a:t>
            </a:r>
            <a:r>
              <a:rPr lang="fr-FR" sz="1200" dirty="0"/>
              <a:t> for the Network Slice </a:t>
            </a:r>
            <a:r>
              <a:rPr lang="fr-FR" sz="1200" dirty="0" err="1"/>
              <a:t>eMBB</a:t>
            </a:r>
            <a:r>
              <a:rPr lang="fr-FR" sz="1200" dirty="0"/>
              <a:t> Platinum</a:t>
            </a:r>
            <a:endParaRPr lang="fr-FR" sz="1200" dirty="0" smtClean="0"/>
          </a:p>
          <a:p>
            <a:pPr marL="924961" lvl="3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Retainability</a:t>
            </a:r>
            <a:r>
              <a:rPr lang="fr-FR" sz="1200" dirty="0" smtClean="0"/>
              <a:t> </a:t>
            </a:r>
            <a:r>
              <a:rPr lang="fr-FR" sz="1200" dirty="0" err="1" smtClean="0"/>
              <a:t>KPIs</a:t>
            </a:r>
            <a:r>
              <a:rPr lang="fr-FR" sz="1200" dirty="0"/>
              <a:t> for the Network Slice </a:t>
            </a:r>
            <a:r>
              <a:rPr lang="fr-FR" sz="1200" dirty="0" err="1"/>
              <a:t>eMBB</a:t>
            </a:r>
            <a:r>
              <a:rPr lang="fr-FR" sz="1200" dirty="0"/>
              <a:t> Platinum</a:t>
            </a:r>
            <a:endParaRPr lang="fr-FR" sz="1200" dirty="0" smtClean="0"/>
          </a:p>
          <a:p>
            <a:pPr marL="924961" lvl="3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Mobility</a:t>
            </a:r>
            <a:r>
              <a:rPr lang="fr-FR" sz="1200" dirty="0" smtClean="0"/>
              <a:t> </a:t>
            </a:r>
            <a:r>
              <a:rPr lang="fr-FR" sz="1200" dirty="0" err="1" smtClean="0"/>
              <a:t>KPIs</a:t>
            </a:r>
            <a:r>
              <a:rPr lang="fr-FR" sz="1200" dirty="0"/>
              <a:t> for the Network Slice </a:t>
            </a:r>
            <a:r>
              <a:rPr lang="fr-FR" sz="1200" dirty="0" err="1"/>
              <a:t>eMBB</a:t>
            </a:r>
            <a:r>
              <a:rPr lang="fr-FR" sz="1200" dirty="0"/>
              <a:t> Platinum</a:t>
            </a:r>
            <a:endParaRPr lang="fr-FR" sz="1200" dirty="0" smtClean="0"/>
          </a:p>
          <a:p>
            <a:pPr marL="924961" lvl="3" indent="-38099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Energy</a:t>
            </a:r>
            <a:r>
              <a:rPr lang="fr-FR" sz="1200" dirty="0" smtClean="0"/>
              <a:t> </a:t>
            </a:r>
            <a:r>
              <a:rPr lang="fr-FR" sz="1200" dirty="0" err="1" smtClean="0"/>
              <a:t>Efficiency</a:t>
            </a:r>
            <a:r>
              <a:rPr lang="fr-FR" sz="1200" dirty="0" smtClean="0"/>
              <a:t> </a:t>
            </a:r>
            <a:r>
              <a:rPr lang="fr-FR" sz="1200" dirty="0" err="1" smtClean="0"/>
              <a:t>KPIs</a:t>
            </a:r>
            <a:r>
              <a:rPr lang="fr-FR" sz="1200" dirty="0"/>
              <a:t> for the Network Slice </a:t>
            </a:r>
            <a:r>
              <a:rPr lang="fr-FR" sz="1200" dirty="0" err="1"/>
              <a:t>eMBB</a:t>
            </a:r>
            <a:r>
              <a:rPr lang="fr-FR" sz="1200" dirty="0"/>
              <a:t> Platinum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‘Network Slice </a:t>
            </a:r>
            <a:r>
              <a:rPr lang="en-US" sz="3200" dirty="0" err="1"/>
              <a:t>eMBB</a:t>
            </a:r>
            <a:r>
              <a:rPr lang="en-US" sz="3200" dirty="0"/>
              <a:t> Platinum’ </a:t>
            </a:r>
            <a:r>
              <a:rPr lang="en-US" sz="3200" dirty="0" smtClean="0"/>
              <a:t>Product Specification Example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8205666" y="1873589"/>
            <a:ext cx="3274030" cy="13465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Calibri" panose="020F0502020204030204" pitchFamily="34" charset="0"/>
              <a:buNone/>
              <a:tabLst/>
              <a:defRPr sz="1400" kern="1200" spc="-20" baseline="0">
                <a:solidFill>
                  <a:schemeClr val="bg2"/>
                </a:solidFill>
                <a:latin typeface="Helvetica 75 Bold" panose="020B08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Calibri" panose="020F0502020204030204" pitchFamily="34" charset="0"/>
              <a:buNone/>
              <a:defRPr sz="1400" kern="1200" spc="-20" baseline="0">
                <a:solidFill>
                  <a:schemeClr val="tx1"/>
                </a:solidFill>
                <a:latin typeface="Helvetica 75 Bold" panose="020B0804020202020204" pitchFamily="34" charset="0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 spc="-20" baseline="0">
                <a:solidFill>
                  <a:schemeClr val="tx1"/>
                </a:solidFill>
                <a:latin typeface="Helvetica 75 Bold" panose="020B0804020202020204" pitchFamily="34" charset="0"/>
                <a:ea typeface="+mn-ea"/>
                <a:cs typeface="+mn-cs"/>
              </a:defRPr>
            </a:lvl3pPr>
            <a:lvl4pPr marL="407988" indent="-1905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 kern="1200" spc="-20" baseline="0">
                <a:solidFill>
                  <a:schemeClr val="tx1"/>
                </a:solidFill>
                <a:latin typeface="Helvetica 55 Roman" panose="000B0500000000000000" pitchFamily="34" charset="0"/>
                <a:ea typeface="+mn-ea"/>
                <a:cs typeface="+mn-cs"/>
              </a:defRPr>
            </a:lvl4pPr>
            <a:lvl5pPr marL="595313" indent="-173038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400" kern="1200" spc="-20" baseline="0">
                <a:solidFill>
                  <a:schemeClr val="tx1"/>
                </a:solidFill>
                <a:latin typeface="Helvetica 55 Roman" panose="000B0500000000000000" pitchFamily="34" charset="0"/>
                <a:ea typeface="+mn-ea"/>
                <a:cs typeface="+mn-cs"/>
              </a:defRPr>
            </a:lvl5pPr>
            <a:lvl6pPr marL="800100" indent="-1905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Helvetica 55 Roman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dirty="0" err="1">
                <a:latin typeface="+mn-lt"/>
              </a:rPr>
              <a:t>Tariff</a:t>
            </a:r>
            <a:r>
              <a:rPr lang="fr-FR" dirty="0">
                <a:latin typeface="+mn-lt"/>
              </a:rPr>
              <a:t>(s)</a:t>
            </a: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dirty="0" err="1">
                <a:latin typeface="+mn-lt"/>
              </a:rPr>
              <a:t>Validity</a:t>
            </a:r>
            <a:r>
              <a:rPr lang="fr-FR" dirty="0">
                <a:latin typeface="+mn-lt"/>
              </a:rPr>
              <a:t> (in </a:t>
            </a:r>
            <a:r>
              <a:rPr lang="fr-FR" dirty="0" err="1">
                <a:latin typeface="+mn-lt"/>
              </a:rPr>
              <a:t>space</a:t>
            </a:r>
            <a:r>
              <a:rPr lang="fr-FR" dirty="0">
                <a:latin typeface="+mn-lt"/>
              </a:rPr>
              <a:t> and time)</a:t>
            </a: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dirty="0" err="1">
                <a:latin typeface="+mn-lt"/>
              </a:rPr>
              <a:t>Allowed</a:t>
            </a:r>
            <a:r>
              <a:rPr lang="fr-FR" dirty="0">
                <a:latin typeface="+mn-lt"/>
              </a:rPr>
              <a:t> usages</a:t>
            </a: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dirty="0">
                <a:latin typeface="+mn-lt"/>
              </a:rPr>
              <a:t>Use consent(s)</a:t>
            </a: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dirty="0">
                <a:latin typeface="+mn-lt"/>
              </a:rPr>
              <a:t>Etc</a:t>
            </a:r>
            <a:r>
              <a:rPr lang="fr-FR" dirty="0" smtClean="0">
                <a:latin typeface="+mn-lt"/>
              </a:rPr>
              <a:t>.</a:t>
            </a: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endParaRPr lang="fr-FR" dirty="0">
              <a:latin typeface="+mn-lt"/>
            </a:endParaRP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endParaRPr lang="fr-FR" dirty="0">
              <a:latin typeface="+mn-lt"/>
            </a:endParaRPr>
          </a:p>
        </p:txBody>
      </p:sp>
      <p:sp>
        <p:nvSpPr>
          <p:cNvPr id="6" name="Accolade ouvrante 5"/>
          <p:cNvSpPr/>
          <p:nvPr/>
        </p:nvSpPr>
        <p:spPr>
          <a:xfrm>
            <a:off x="726162" y="1777577"/>
            <a:ext cx="192021" cy="460797"/>
          </a:xfrm>
          <a:prstGeom prst="lef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733"/>
          </a:p>
        </p:txBody>
      </p:sp>
      <p:sp>
        <p:nvSpPr>
          <p:cNvPr id="7" name="ZoneTexte 6"/>
          <p:cNvSpPr txBox="1"/>
          <p:nvPr/>
        </p:nvSpPr>
        <p:spPr>
          <a:xfrm>
            <a:off x="198780" y="1859516"/>
            <a:ext cx="511358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600" dirty="0" err="1"/>
              <a:t>Silver</a:t>
            </a:r>
            <a:endParaRPr lang="fr-FR" sz="1600" dirty="0"/>
          </a:p>
        </p:txBody>
      </p:sp>
      <p:sp>
        <p:nvSpPr>
          <p:cNvPr id="8" name="Accolade ouvrante 7"/>
          <p:cNvSpPr/>
          <p:nvPr/>
        </p:nvSpPr>
        <p:spPr>
          <a:xfrm>
            <a:off x="726162" y="2308777"/>
            <a:ext cx="192021" cy="1148798"/>
          </a:xfrm>
          <a:prstGeom prst="lef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733"/>
          </a:p>
        </p:txBody>
      </p:sp>
      <p:sp>
        <p:nvSpPr>
          <p:cNvPr id="9" name="Accolade ouvrante 8"/>
          <p:cNvSpPr/>
          <p:nvPr/>
        </p:nvSpPr>
        <p:spPr>
          <a:xfrm>
            <a:off x="726162" y="3525986"/>
            <a:ext cx="192021" cy="2198539"/>
          </a:xfrm>
          <a:prstGeom prst="lef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733"/>
          </a:p>
        </p:txBody>
      </p:sp>
      <p:sp>
        <p:nvSpPr>
          <p:cNvPr id="10" name="ZoneTexte 9"/>
          <p:cNvSpPr txBox="1"/>
          <p:nvPr/>
        </p:nvSpPr>
        <p:spPr>
          <a:xfrm>
            <a:off x="198781" y="2773875"/>
            <a:ext cx="432811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600" dirty="0"/>
              <a:t>Gold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98780" y="4345727"/>
            <a:ext cx="399148" cy="49244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600" dirty="0" err="1"/>
              <a:t>Plati</a:t>
            </a:r>
            <a:endParaRPr lang="fr-FR" sz="1600" dirty="0"/>
          </a:p>
          <a:p>
            <a:r>
              <a:rPr lang="fr-FR" sz="1600" dirty="0" err="1"/>
              <a:t>num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2742386" y="1297525"/>
            <a:ext cx="1357744" cy="28732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867" dirty="0"/>
              <a:t>TECHNICAL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8699242" y="1376126"/>
            <a:ext cx="1970091" cy="28732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867" dirty="0"/>
              <a:t>NON-TECHNICAL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8205666" y="4208634"/>
            <a:ext cx="3890256" cy="10889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Calibri" panose="020F0502020204030204" pitchFamily="34" charset="0"/>
              <a:buNone/>
              <a:tabLst/>
              <a:defRPr sz="1400" kern="1200" spc="-20" baseline="0">
                <a:solidFill>
                  <a:schemeClr val="bg2"/>
                </a:solidFill>
                <a:latin typeface="Helvetica 75 Bold" panose="020B08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Calibri" panose="020F0502020204030204" pitchFamily="34" charset="0"/>
              <a:buNone/>
              <a:defRPr sz="1400" kern="1200" spc="-20" baseline="0">
                <a:solidFill>
                  <a:schemeClr val="tx1"/>
                </a:solidFill>
                <a:latin typeface="Helvetica 75 Bold" panose="020B0804020202020204" pitchFamily="34" charset="0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 spc="-20" baseline="0">
                <a:solidFill>
                  <a:schemeClr val="tx1"/>
                </a:solidFill>
                <a:latin typeface="Helvetica 75 Bold" panose="020B0804020202020204" pitchFamily="34" charset="0"/>
                <a:ea typeface="+mn-ea"/>
                <a:cs typeface="+mn-cs"/>
              </a:defRPr>
            </a:lvl3pPr>
            <a:lvl4pPr marL="407988" indent="-1905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 kern="1200" spc="-20" baseline="0">
                <a:solidFill>
                  <a:schemeClr val="tx1"/>
                </a:solidFill>
                <a:latin typeface="Helvetica 55 Roman" panose="000B0500000000000000" pitchFamily="34" charset="0"/>
                <a:ea typeface="+mn-ea"/>
                <a:cs typeface="+mn-cs"/>
              </a:defRPr>
            </a:lvl4pPr>
            <a:lvl5pPr marL="595313" indent="-173038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400" kern="1200" spc="-20" baseline="0">
                <a:solidFill>
                  <a:schemeClr val="tx1"/>
                </a:solidFill>
                <a:latin typeface="Helvetica 55 Roman" panose="000B0500000000000000" pitchFamily="34" charset="0"/>
                <a:ea typeface="+mn-ea"/>
                <a:cs typeface="+mn-cs"/>
              </a:defRPr>
            </a:lvl5pPr>
            <a:lvl6pPr marL="800100" indent="-1905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Helvetica 55 Roman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dirty="0" err="1" smtClean="0">
                <a:latin typeface="+mn-lt"/>
              </a:rPr>
              <a:t>Silver</a:t>
            </a:r>
            <a:r>
              <a:rPr lang="fr-FR" dirty="0">
                <a:latin typeface="+mn-lt"/>
              </a:rPr>
              <a:t>:</a:t>
            </a:r>
            <a:r>
              <a:rPr lang="fr-FR" dirty="0" smtClean="0">
                <a:latin typeface="+mn-lt"/>
              </a:rPr>
              <a:t> No ‘</a:t>
            </a:r>
            <a:r>
              <a:rPr lang="fr-FR" dirty="0" err="1" smtClean="0">
                <a:latin typeface="+mn-lt"/>
              </a:rPr>
              <a:t>Guaranteed</a:t>
            </a:r>
            <a:r>
              <a:rPr lang="fr-FR" dirty="0" smtClean="0">
                <a:latin typeface="+mn-lt"/>
              </a:rPr>
              <a:t> Time To </a:t>
            </a:r>
            <a:r>
              <a:rPr lang="fr-FR" dirty="0" err="1" smtClean="0">
                <a:latin typeface="+mn-lt"/>
              </a:rPr>
              <a:t>Repair</a:t>
            </a:r>
            <a:r>
              <a:rPr lang="fr-FR" dirty="0" smtClean="0">
                <a:latin typeface="+mn-lt"/>
              </a:rPr>
              <a:t>’ (GTR)</a:t>
            </a:r>
            <a:endParaRPr lang="fr-FR" dirty="0">
              <a:latin typeface="+mn-lt"/>
            </a:endParaRP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dirty="0" smtClean="0">
                <a:latin typeface="+mn-lt"/>
              </a:rPr>
              <a:t>Gold: GTR &lt; 8 </a:t>
            </a:r>
            <a:r>
              <a:rPr lang="fr-FR" dirty="0" err="1" smtClean="0">
                <a:latin typeface="+mn-lt"/>
              </a:rPr>
              <a:t>hours</a:t>
            </a:r>
            <a:endParaRPr lang="fr-FR" dirty="0">
              <a:latin typeface="+mn-lt"/>
            </a:endParaRP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dirty="0" smtClean="0">
                <a:latin typeface="+mn-lt"/>
              </a:rPr>
              <a:t>Platinum: GTR &lt; 4 </a:t>
            </a:r>
            <a:r>
              <a:rPr lang="fr-FR" dirty="0" err="1" smtClean="0">
                <a:latin typeface="+mn-lt"/>
              </a:rPr>
              <a:t>hours</a:t>
            </a:r>
            <a:endParaRPr lang="fr-FR" dirty="0">
              <a:latin typeface="+mn-lt"/>
            </a:endParaRPr>
          </a:p>
          <a:p>
            <a:pPr marL="380990" lvl="1" indent="-380990">
              <a:buClrTx/>
              <a:buSzPct val="100000"/>
              <a:buFont typeface="Wingdings" panose="05000000000000000000" pitchFamily="2" charset="2"/>
              <a:buChar char="q"/>
            </a:pPr>
            <a:endParaRPr lang="fr-FR" dirty="0">
              <a:latin typeface="+mn-lt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8699242" y="3711171"/>
            <a:ext cx="1686231" cy="28732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867" dirty="0" smtClean="0"/>
              <a:t>OPERATIONAL</a:t>
            </a:r>
            <a:endParaRPr lang="fr-FR" sz="1867" dirty="0"/>
          </a:p>
        </p:txBody>
      </p:sp>
    </p:spTree>
    <p:extLst>
      <p:ext uri="{BB962C8B-B14F-4D97-AF65-F5344CB8AC3E}">
        <p14:creationId xmlns:p14="http://schemas.microsoft.com/office/powerpoint/2010/main" val="254810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smtClean="0"/>
              <a:t>NSP (as </a:t>
            </a:r>
            <a:r>
              <a:rPr lang="fr-FR" sz="2000" dirty="0" err="1" smtClean="0"/>
              <a:t>any</a:t>
            </a:r>
            <a:r>
              <a:rPr lang="fr-FR" sz="2000" dirty="0" smtClean="0"/>
              <a:t> CSP) has a ‘Product Catalogue’ </a:t>
            </a:r>
            <a:r>
              <a:rPr lang="fr-FR" sz="2000" dirty="0" err="1" smtClean="0"/>
              <a:t>with</a:t>
            </a:r>
            <a:r>
              <a:rPr lang="fr-FR" sz="2000" dirty="0" smtClean="0"/>
              <a:t> ‘Product </a:t>
            </a:r>
            <a:r>
              <a:rPr lang="fr-FR" sz="2000" dirty="0" err="1" smtClean="0"/>
              <a:t>Offerings</a:t>
            </a:r>
            <a:r>
              <a:rPr lang="fr-FR" sz="2000" dirty="0" smtClean="0"/>
              <a:t>’</a:t>
            </a:r>
          </a:p>
          <a:p>
            <a:r>
              <a:rPr lang="fr-FR" sz="2000" dirty="0" smtClean="0"/>
              <a:t>NSC (as </a:t>
            </a:r>
            <a:r>
              <a:rPr lang="fr-FR" sz="2000" dirty="0" err="1" smtClean="0"/>
              <a:t>any</a:t>
            </a:r>
            <a:r>
              <a:rPr lang="fr-FR" sz="2000" dirty="0" smtClean="0"/>
              <a:t> CSC) </a:t>
            </a:r>
            <a:r>
              <a:rPr lang="fr-FR" sz="2000" dirty="0" err="1" smtClean="0"/>
              <a:t>orders</a:t>
            </a:r>
            <a:r>
              <a:rPr lang="fr-FR" sz="2000" dirty="0" smtClean="0"/>
              <a:t> </a:t>
            </a:r>
            <a:r>
              <a:rPr lang="fr-FR" sz="2000" u="sng" dirty="0" err="1" smtClean="0"/>
              <a:t>product</a:t>
            </a:r>
            <a:r>
              <a:rPr lang="fr-FR" sz="2000" u="sng" dirty="0" smtClean="0"/>
              <a:t>(s)</a:t>
            </a:r>
            <a:r>
              <a:rPr lang="fr-FR" sz="2000" dirty="0" smtClean="0"/>
              <a:t> (NOT service(s)) </a:t>
            </a:r>
            <a:r>
              <a:rPr lang="fr-FR" sz="2000" dirty="0" err="1" smtClean="0"/>
              <a:t>from</a:t>
            </a:r>
            <a:r>
              <a:rPr lang="fr-FR" sz="2000" dirty="0" smtClean="0"/>
              <a:t> NSP (</a:t>
            </a:r>
            <a:r>
              <a:rPr lang="fr-FR" sz="2000" dirty="0" err="1" smtClean="0"/>
              <a:t>resp</a:t>
            </a:r>
            <a:r>
              <a:rPr lang="fr-FR" sz="2000" dirty="0" smtClean="0"/>
              <a:t>. CSP) Product </a:t>
            </a:r>
            <a:r>
              <a:rPr lang="fr-FR" sz="2000" dirty="0" err="1" smtClean="0"/>
              <a:t>Offerings</a:t>
            </a:r>
            <a:endParaRPr lang="fr-FR" sz="2000" dirty="0" smtClean="0"/>
          </a:p>
          <a:p>
            <a:r>
              <a:rPr lang="en-US" sz="2000" dirty="0" smtClean="0"/>
              <a:t>A </a:t>
            </a:r>
            <a:r>
              <a:rPr lang="en-US" sz="2000" dirty="0"/>
              <a:t>Product represents the subscription of a </a:t>
            </a:r>
            <a:r>
              <a:rPr lang="en-US" sz="2000" dirty="0" smtClean="0"/>
              <a:t>Product Offering </a:t>
            </a:r>
            <a:r>
              <a:rPr lang="en-US" sz="2000" dirty="0"/>
              <a:t>by a </a:t>
            </a:r>
            <a:r>
              <a:rPr lang="en-US" sz="2000" dirty="0" smtClean="0"/>
              <a:t>Customer (e.g. NSC)</a:t>
            </a:r>
            <a:endParaRPr lang="en-US" sz="2000" dirty="0"/>
          </a:p>
          <a:p>
            <a:r>
              <a:rPr lang="fr-FR" sz="2000" dirty="0" smtClean="0"/>
              <a:t>There </a:t>
            </a:r>
            <a:r>
              <a:rPr lang="fr-FR" sz="2000" dirty="0" err="1" smtClean="0"/>
              <a:t>is</a:t>
            </a:r>
            <a:r>
              <a:rPr lang="fr-FR" sz="2000" dirty="0" smtClean="0"/>
              <a:t> NOT </a:t>
            </a:r>
            <a:r>
              <a:rPr lang="fr-FR" sz="2000" dirty="0" err="1" smtClean="0"/>
              <a:t>necessarily</a:t>
            </a:r>
            <a:r>
              <a:rPr lang="fr-FR" sz="2000" dirty="0" smtClean="0"/>
              <a:t> a 1-to-1 </a:t>
            </a:r>
            <a:r>
              <a:rPr lang="fr-FR" sz="2000" dirty="0" err="1" smtClean="0"/>
              <a:t>correspondence</a:t>
            </a:r>
            <a:r>
              <a:rPr lang="fr-FR" sz="2000" dirty="0" smtClean="0"/>
              <a:t> </a:t>
            </a:r>
            <a:r>
              <a:rPr lang="fr-FR" sz="2000" dirty="0" err="1" smtClean="0"/>
              <a:t>between</a:t>
            </a:r>
            <a:r>
              <a:rPr lang="fr-FR" sz="2000" dirty="0" smtClean="0"/>
              <a:t> Product and Service</a:t>
            </a:r>
          </a:p>
          <a:p>
            <a:pPr lvl="1"/>
            <a:r>
              <a:rPr lang="fr-FR" sz="1800" dirty="0" smtClean="0"/>
              <a:t>A Product </a:t>
            </a:r>
            <a:r>
              <a:rPr lang="fr-FR" sz="1800" dirty="0" err="1" smtClean="0"/>
              <a:t>may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realized</a:t>
            </a:r>
            <a:r>
              <a:rPr lang="fr-FR" sz="1800" dirty="0" smtClean="0"/>
              <a:t> via </a:t>
            </a:r>
            <a:r>
              <a:rPr lang="fr-FR" sz="1800" dirty="0" err="1" smtClean="0"/>
              <a:t>different</a:t>
            </a:r>
            <a:r>
              <a:rPr lang="fr-FR" sz="1800" dirty="0" smtClean="0"/>
              <a:t> Services (</a:t>
            </a:r>
            <a:r>
              <a:rPr lang="fr-FR" sz="1800" dirty="0" err="1" smtClean="0"/>
              <a:t>e.g</a:t>
            </a:r>
            <a:r>
              <a:rPr lang="fr-FR" sz="1800" dirty="0" smtClean="0"/>
              <a:t>. in case NSP </a:t>
            </a:r>
            <a:r>
              <a:rPr lang="fr-FR" sz="1800" dirty="0" err="1" smtClean="0"/>
              <a:t>deploys</a:t>
            </a:r>
            <a:r>
              <a:rPr lang="fr-FR" sz="1800" dirty="0" smtClean="0"/>
              <a:t> multiple </a:t>
            </a:r>
            <a:r>
              <a:rPr lang="fr-FR" sz="1800" dirty="0" err="1" smtClean="0"/>
              <a:t>ways</a:t>
            </a:r>
            <a:r>
              <a:rPr lang="fr-FR" sz="1800" dirty="0" smtClean="0"/>
              <a:t> to support a Product)</a:t>
            </a:r>
          </a:p>
          <a:p>
            <a:r>
              <a:rPr lang="fr-FR" sz="2000" dirty="0" smtClean="0"/>
              <a:t>NSC (as </a:t>
            </a:r>
            <a:r>
              <a:rPr lang="fr-FR" sz="2000" dirty="0" err="1" smtClean="0"/>
              <a:t>any</a:t>
            </a:r>
            <a:r>
              <a:rPr lang="fr-FR" sz="2000" dirty="0" smtClean="0"/>
              <a:t> CSC) has Product-</a:t>
            </a:r>
            <a:r>
              <a:rPr lang="fr-FR" sz="2000" dirty="0" err="1" smtClean="0"/>
              <a:t>level</a:t>
            </a:r>
            <a:r>
              <a:rPr lang="fr-FR" sz="2000" dirty="0" smtClean="0"/>
              <a:t> </a:t>
            </a:r>
            <a:r>
              <a:rPr lang="fr-FR" sz="2000" dirty="0" err="1" smtClean="0"/>
              <a:t>visibility</a:t>
            </a:r>
            <a:r>
              <a:rPr lang="fr-FR" sz="2000" dirty="0" smtClean="0"/>
              <a:t> ONLY on </a:t>
            </a:r>
            <a:r>
              <a:rPr lang="fr-FR" sz="2000" dirty="0" err="1" smtClean="0"/>
              <a:t>his</a:t>
            </a:r>
            <a:r>
              <a:rPr lang="fr-FR" sz="2000" dirty="0" smtClean="0"/>
              <a:t> Product</a:t>
            </a:r>
          </a:p>
          <a:p>
            <a:pPr lvl="1"/>
            <a:r>
              <a:rPr lang="fr-FR" sz="1500" dirty="0"/>
              <a:t>NOT on </a:t>
            </a:r>
            <a:r>
              <a:rPr lang="fr-FR" sz="1500" dirty="0" err="1"/>
              <a:t>underlying</a:t>
            </a:r>
            <a:r>
              <a:rPr lang="fr-FR" sz="1500" dirty="0"/>
              <a:t> Service(s)</a:t>
            </a:r>
          </a:p>
          <a:p>
            <a:pPr lvl="1"/>
            <a:r>
              <a:rPr lang="fr-FR" sz="1500" dirty="0"/>
              <a:t>NOT on </a:t>
            </a:r>
            <a:r>
              <a:rPr lang="fr-FR" sz="1500" dirty="0" err="1"/>
              <a:t>underlying</a:t>
            </a:r>
            <a:r>
              <a:rPr lang="fr-FR" sz="1500" dirty="0"/>
              <a:t> Resource(s) </a:t>
            </a:r>
            <a:r>
              <a:rPr lang="fr-FR" sz="1500" dirty="0" err="1"/>
              <a:t>such</a:t>
            </a:r>
            <a:r>
              <a:rPr lang="fr-FR" sz="1500" dirty="0"/>
              <a:t> as </a:t>
            </a:r>
            <a:r>
              <a:rPr lang="fr-FR" sz="1500" dirty="0" err="1"/>
              <a:t>e.g</a:t>
            </a:r>
            <a:r>
              <a:rPr lang="fr-FR" sz="1500" dirty="0"/>
              <a:t>. Network </a:t>
            </a:r>
            <a:r>
              <a:rPr lang="fr-FR" sz="1500" dirty="0" err="1"/>
              <a:t>Functions</a:t>
            </a:r>
            <a:r>
              <a:rPr lang="fr-FR" sz="1500" dirty="0"/>
              <a:t>, Network Slice </a:t>
            </a:r>
            <a:r>
              <a:rPr lang="fr-FR" sz="1500" dirty="0" err="1"/>
              <a:t>Subnet</a:t>
            </a:r>
            <a:r>
              <a:rPr lang="fr-FR" sz="1500" dirty="0"/>
              <a:t>(s), Network Slice(s)</a:t>
            </a:r>
          </a:p>
          <a:p>
            <a:r>
              <a:rPr lang="fr-FR" sz="2000" dirty="0" err="1" smtClean="0"/>
              <a:t>Only</a:t>
            </a:r>
            <a:r>
              <a:rPr lang="fr-FR" sz="2000" dirty="0" smtClean="0"/>
              <a:t> Product-</a:t>
            </a:r>
            <a:r>
              <a:rPr lang="fr-FR" sz="2000" dirty="0" err="1" smtClean="0"/>
              <a:t>level</a:t>
            </a:r>
            <a:r>
              <a:rPr lang="fr-FR" sz="2000" dirty="0" smtClean="0"/>
              <a:t> </a:t>
            </a:r>
            <a:r>
              <a:rPr lang="fr-FR" sz="2000" dirty="0" err="1" smtClean="0"/>
              <a:t>features</a:t>
            </a:r>
            <a:r>
              <a:rPr lang="fr-FR" sz="2000" dirty="0" smtClean="0"/>
              <a:t> are </a:t>
            </a:r>
            <a:r>
              <a:rPr lang="fr-FR" sz="2000" dirty="0" err="1" smtClean="0"/>
              <a:t>exposed</a:t>
            </a:r>
            <a:r>
              <a:rPr lang="fr-FR" sz="2000" dirty="0" smtClean="0"/>
              <a:t> by NSP to NSC</a:t>
            </a:r>
          </a:p>
          <a:p>
            <a:r>
              <a:rPr lang="en-US" sz="2000" dirty="0" smtClean="0"/>
              <a:t>NSC can </a:t>
            </a:r>
            <a:r>
              <a:rPr lang="en-US" sz="2000" dirty="0"/>
              <a:t>be offered control of key </a:t>
            </a:r>
            <a:r>
              <a:rPr lang="en-US" sz="2000" dirty="0" smtClean="0"/>
              <a:t>features (such </a:t>
            </a:r>
            <a:r>
              <a:rPr lang="en-US" sz="2000" dirty="0"/>
              <a:t>as </a:t>
            </a:r>
            <a:r>
              <a:rPr lang="en-US" sz="2000" dirty="0" smtClean="0"/>
              <a:t>e.g. capacity increase, policy change)</a:t>
            </a:r>
          </a:p>
          <a:p>
            <a:pPr lvl="1"/>
            <a:r>
              <a:rPr lang="en-US" sz="1500" dirty="0" smtClean="0"/>
              <a:t>If, and within limits, specified </a:t>
            </a:r>
            <a:r>
              <a:rPr lang="en-US" sz="1500" dirty="0"/>
              <a:t>in the </a:t>
            </a:r>
            <a:r>
              <a:rPr lang="en-US" sz="1500" dirty="0" smtClean="0"/>
              <a:t>Product Specification</a:t>
            </a:r>
          </a:p>
          <a:p>
            <a:pPr lvl="1"/>
            <a:r>
              <a:rPr lang="en-US" sz="1500" dirty="0" smtClean="0"/>
              <a:t>Via BSS only</a:t>
            </a:r>
            <a:endParaRPr lang="fr-FR" sz="1500" dirty="0" smtClean="0"/>
          </a:p>
          <a:p>
            <a:r>
              <a:rPr lang="fr-FR" sz="2000" dirty="0" smtClean="0"/>
              <a:t>NSC </a:t>
            </a:r>
            <a:r>
              <a:rPr lang="fr-FR" sz="2000" dirty="0" err="1" smtClean="0"/>
              <a:t>shall</a:t>
            </a:r>
            <a:r>
              <a:rPr lang="fr-FR" sz="2000" dirty="0" smtClean="0"/>
              <a:t> not </a:t>
            </a:r>
            <a:r>
              <a:rPr lang="fr-FR" sz="2000" dirty="0" err="1" smtClean="0"/>
              <a:t>get</a:t>
            </a:r>
            <a:r>
              <a:rPr lang="fr-FR" sz="2000" dirty="0" smtClean="0"/>
              <a:t> </a:t>
            </a:r>
            <a:r>
              <a:rPr lang="fr-FR" sz="2000" dirty="0" err="1"/>
              <a:t>e</a:t>
            </a:r>
            <a:r>
              <a:rPr lang="fr-FR" sz="2000" dirty="0" err="1" smtClean="0"/>
              <a:t>xposure</a:t>
            </a:r>
            <a:r>
              <a:rPr lang="fr-FR" sz="2000" dirty="0" smtClean="0"/>
              <a:t> of management </a:t>
            </a:r>
            <a:r>
              <a:rPr lang="fr-FR" sz="2000" dirty="0" err="1" smtClean="0"/>
              <a:t>capability</a:t>
            </a:r>
            <a:r>
              <a:rPr lang="fr-FR" sz="2000" dirty="0" smtClean="0"/>
              <a:t> by </a:t>
            </a:r>
            <a:r>
              <a:rPr lang="fr-FR" sz="2000" dirty="0" err="1" smtClean="0"/>
              <a:t>MnS</a:t>
            </a:r>
            <a:r>
              <a:rPr lang="fr-FR" sz="2000" dirty="0" smtClean="0"/>
              <a:t> Producer(s)</a:t>
            </a:r>
            <a:endParaRPr lang="fr-FR" sz="20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dirty="0" smtClean="0"/>
              <a:t>Key </a:t>
            </a:r>
            <a:r>
              <a:rPr lang="fr-FR" sz="3200" dirty="0" err="1" smtClean="0"/>
              <a:t>Findings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85962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57300</TotalTime>
  <Words>1045</Words>
  <Application>Microsoft Office PowerPoint</Application>
  <PresentationFormat>Grand écran</PresentationFormat>
  <Paragraphs>254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</vt:lpstr>
      <vt:lpstr>Times New Roman</vt:lpstr>
      <vt:lpstr>Wingdings</vt:lpstr>
      <vt:lpstr>Office Theme</vt:lpstr>
      <vt:lpstr>    Discussion paper on 5G exposure </vt:lpstr>
      <vt:lpstr>Rationale</vt:lpstr>
      <vt:lpstr>TMF GB 922: SID: Shared Information/Data model</vt:lpstr>
      <vt:lpstr>Preamble</vt:lpstr>
      <vt:lpstr>Organizational scenario No. 1 (CSP and NOP played by the same organization) - Example</vt:lpstr>
      <vt:lpstr>Organizational scenario No. 2 (NSC/NSP in place of CSC/CSP) - Example</vt:lpstr>
      <vt:lpstr>Organizational scenario No. 3 (Multiple organizations) - Example</vt:lpstr>
      <vt:lpstr>‘Network Slice eMBB Platinum’ Product Specification Example</vt:lpstr>
      <vt:lpstr>Key Findings</vt:lpstr>
      <vt:lpstr>Operation phase: from Resource-level alarms to Product-level alarms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ORANGE1</cp:lastModifiedBy>
  <cp:revision>404</cp:revision>
  <dcterms:created xsi:type="dcterms:W3CDTF">2019-03-13T01:38:36Z</dcterms:created>
  <dcterms:modified xsi:type="dcterms:W3CDTF">2021-08-12T12:17:56Z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